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0"/>
  </p:notesMasterIdLst>
  <p:sldIdLst>
    <p:sldId id="2459" r:id="rId3"/>
    <p:sldId id="2507" r:id="rId4"/>
    <p:sldId id="2508" r:id="rId5"/>
    <p:sldId id="2509" r:id="rId6"/>
    <p:sldId id="2510" r:id="rId7"/>
    <p:sldId id="2511" r:id="rId8"/>
    <p:sldId id="250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B4A"/>
    <a:srgbClr val="F2F2F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28"/>
    <p:restoredTop sz="96197"/>
  </p:normalViewPr>
  <p:slideViewPr>
    <p:cSldViewPr>
      <p:cViewPr varScale="1">
        <p:scale>
          <a:sx n="103" d="100"/>
          <a:sy n="103" d="100"/>
        </p:scale>
        <p:origin x="198" y="102"/>
      </p:cViewPr>
      <p:guideLst/>
    </p:cSldViewPr>
  </p:slideViewPr>
  <p:notesTextViewPr>
    <p:cViewPr>
      <p:scale>
        <a:sx n="1" d="1"/>
        <a:sy n="1" d="1"/>
      </p:scale>
      <p:origin x="0" y="0"/>
    </p:cViewPr>
  </p:notesTextViewPr>
  <p:gridSpacing cx="360045" cy="36004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E4529-1A2B-0349-A8F6-64E6CEA2D377}"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5EA30-2D01-0C4C-B06B-5F6109F04BC5}" type="slidenum">
              <a:rPr lang="en-US" smtClean="0"/>
              <a:t>‹#›</a:t>
            </a:fld>
            <a:endParaRPr lang="en-US"/>
          </a:p>
        </p:txBody>
      </p:sp>
    </p:spTree>
    <p:extLst>
      <p:ext uri="{BB962C8B-B14F-4D97-AF65-F5344CB8AC3E}">
        <p14:creationId xmlns:p14="http://schemas.microsoft.com/office/powerpoint/2010/main" val="2003145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F5831-97EE-7FA8-4D3C-5063A633020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7CF7AAB-C01C-3E08-8C5B-DF3678DA7B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2BB4B39-3C70-A8D8-1E85-41B762FCDA51}"/>
              </a:ext>
            </a:extLst>
          </p:cNvPr>
          <p:cNvSpPr>
            <a:spLocks noGrp="1"/>
          </p:cNvSpPr>
          <p:nvPr>
            <p:ph type="dt" sz="half" idx="10"/>
          </p:nvPr>
        </p:nvSpPr>
        <p:spPr/>
        <p:txBody>
          <a:bodyPr/>
          <a:lstStyle/>
          <a:p>
            <a:fld id="{F042AE86-F51D-F746-8FC3-B8D14C2DC5E8}" type="datetime1">
              <a:rPr lang="en-AU" smtClean="0"/>
              <a:t>23/09/2026</a:t>
            </a:fld>
            <a:endParaRPr lang="en-US"/>
          </a:p>
        </p:txBody>
      </p:sp>
      <p:sp>
        <p:nvSpPr>
          <p:cNvPr id="5" name="Footer Placeholder 4">
            <a:extLst>
              <a:ext uri="{FF2B5EF4-FFF2-40B4-BE49-F238E27FC236}">
                <a16:creationId xmlns:a16="http://schemas.microsoft.com/office/drawing/2014/main" id="{AEBC9CBD-B7CB-222A-1B22-5D82F0D9D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F53F4-846E-FB7A-B53E-DFBE6156075D}"/>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1382775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3B9FC-AA5B-D3FF-5D1E-FF07B7FBE27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2CA74CC-E0F9-6FFD-DA8E-D74D68568F1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46542FB-C153-773C-7AD4-29781ACF902C}"/>
              </a:ext>
            </a:extLst>
          </p:cNvPr>
          <p:cNvSpPr>
            <a:spLocks noGrp="1"/>
          </p:cNvSpPr>
          <p:nvPr>
            <p:ph type="dt" sz="half" idx="10"/>
          </p:nvPr>
        </p:nvSpPr>
        <p:spPr/>
        <p:txBody>
          <a:bodyPr/>
          <a:lstStyle/>
          <a:p>
            <a:fld id="{B6F7751D-046E-704B-B961-35B810B651B6}" type="datetime1">
              <a:rPr lang="en-AU" smtClean="0"/>
              <a:t>23/09/2026</a:t>
            </a:fld>
            <a:endParaRPr lang="en-US"/>
          </a:p>
        </p:txBody>
      </p:sp>
      <p:sp>
        <p:nvSpPr>
          <p:cNvPr id="5" name="Footer Placeholder 4">
            <a:extLst>
              <a:ext uri="{FF2B5EF4-FFF2-40B4-BE49-F238E27FC236}">
                <a16:creationId xmlns:a16="http://schemas.microsoft.com/office/drawing/2014/main" id="{381AE47F-9F4F-558B-E91E-A327709CE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FCF98C-4795-6080-16D0-51F2C8A5A94F}"/>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3848592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C5E85-FD56-15C3-9AEA-2A3186BD290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62417AF-4058-FBAE-9F80-8CCACA34DF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1B15FC-D05A-3B6D-3850-991945426C44}"/>
              </a:ext>
            </a:extLst>
          </p:cNvPr>
          <p:cNvSpPr>
            <a:spLocks noGrp="1"/>
          </p:cNvSpPr>
          <p:nvPr>
            <p:ph type="dt" sz="half" idx="10"/>
          </p:nvPr>
        </p:nvSpPr>
        <p:spPr/>
        <p:txBody>
          <a:bodyPr/>
          <a:lstStyle/>
          <a:p>
            <a:fld id="{E6769154-23C0-094C-8A32-BA7243685491}" type="datetime1">
              <a:rPr lang="en-AU" smtClean="0"/>
              <a:t>23/09/2026</a:t>
            </a:fld>
            <a:endParaRPr lang="en-US"/>
          </a:p>
        </p:txBody>
      </p:sp>
      <p:sp>
        <p:nvSpPr>
          <p:cNvPr id="5" name="Footer Placeholder 4">
            <a:extLst>
              <a:ext uri="{FF2B5EF4-FFF2-40B4-BE49-F238E27FC236}">
                <a16:creationId xmlns:a16="http://schemas.microsoft.com/office/drawing/2014/main" id="{77FEA768-C67A-909A-8758-247B8DB15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C01EF5-5AB1-7498-0205-247D2F7EC35C}"/>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47757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1C31-F7D3-A359-ADE1-2A9F6CF64F6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5BF100C-2ACC-B39C-4F51-CABB30F9135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F9E184D-99B1-7616-C7AD-57034ED9EF1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866E5C6-5F82-3DCC-8BA2-8B64573CD8C6}"/>
              </a:ext>
            </a:extLst>
          </p:cNvPr>
          <p:cNvSpPr>
            <a:spLocks noGrp="1"/>
          </p:cNvSpPr>
          <p:nvPr>
            <p:ph type="dt" sz="half" idx="10"/>
          </p:nvPr>
        </p:nvSpPr>
        <p:spPr/>
        <p:txBody>
          <a:bodyPr/>
          <a:lstStyle/>
          <a:p>
            <a:fld id="{892DA4A3-33A0-514E-A515-599856297F44}" type="datetime1">
              <a:rPr lang="en-AU" smtClean="0"/>
              <a:t>23/09/2026</a:t>
            </a:fld>
            <a:endParaRPr lang="en-US"/>
          </a:p>
        </p:txBody>
      </p:sp>
      <p:sp>
        <p:nvSpPr>
          <p:cNvPr id="6" name="Footer Placeholder 5">
            <a:extLst>
              <a:ext uri="{FF2B5EF4-FFF2-40B4-BE49-F238E27FC236}">
                <a16:creationId xmlns:a16="http://schemas.microsoft.com/office/drawing/2014/main" id="{6690D1B0-66BE-B193-D63A-A0E492D6B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9211D8-A45C-51EC-21DC-EF15F8B62864}"/>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2851326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43D8-52BA-9411-3FDE-AF02DB35080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59CAC9-3EF6-A540-63C6-406B5231A6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99EE8A7-A2CB-951C-65D4-2B2395306B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4884E52-61AC-6124-EBCE-B97510496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D0CDD56-181D-D0E1-CAA4-934AF27FDBA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360780E-3CB2-6335-A056-E4253398540B}"/>
              </a:ext>
            </a:extLst>
          </p:cNvPr>
          <p:cNvSpPr>
            <a:spLocks noGrp="1"/>
          </p:cNvSpPr>
          <p:nvPr>
            <p:ph type="dt" sz="half" idx="10"/>
          </p:nvPr>
        </p:nvSpPr>
        <p:spPr/>
        <p:txBody>
          <a:bodyPr/>
          <a:lstStyle/>
          <a:p>
            <a:fld id="{D3399B40-2CBF-A344-BD81-9CA6C0329241}" type="datetime1">
              <a:rPr lang="en-AU" smtClean="0"/>
              <a:t>23/09/2026</a:t>
            </a:fld>
            <a:endParaRPr lang="en-US"/>
          </a:p>
        </p:txBody>
      </p:sp>
      <p:sp>
        <p:nvSpPr>
          <p:cNvPr id="8" name="Footer Placeholder 7">
            <a:extLst>
              <a:ext uri="{FF2B5EF4-FFF2-40B4-BE49-F238E27FC236}">
                <a16:creationId xmlns:a16="http://schemas.microsoft.com/office/drawing/2014/main" id="{5BAC207E-5F90-D239-84EF-B94660773A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350771-6B1E-5256-837A-939FD0053AF8}"/>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1446948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5BCEA-A6CD-E7AF-395D-F589C032B38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1BFBCA5-DEFA-C6D8-BEB6-6878018930FC}"/>
              </a:ext>
            </a:extLst>
          </p:cNvPr>
          <p:cNvSpPr>
            <a:spLocks noGrp="1"/>
          </p:cNvSpPr>
          <p:nvPr>
            <p:ph type="dt" sz="half" idx="10"/>
          </p:nvPr>
        </p:nvSpPr>
        <p:spPr/>
        <p:txBody>
          <a:bodyPr/>
          <a:lstStyle/>
          <a:p>
            <a:fld id="{010AFD98-9EE8-5843-A58F-D1F4039734FB}" type="datetime1">
              <a:rPr lang="en-AU" smtClean="0"/>
              <a:t>23/09/2026</a:t>
            </a:fld>
            <a:endParaRPr lang="en-US"/>
          </a:p>
        </p:txBody>
      </p:sp>
      <p:sp>
        <p:nvSpPr>
          <p:cNvPr id="4" name="Footer Placeholder 3">
            <a:extLst>
              <a:ext uri="{FF2B5EF4-FFF2-40B4-BE49-F238E27FC236}">
                <a16:creationId xmlns:a16="http://schemas.microsoft.com/office/drawing/2014/main" id="{289419CB-9E5A-1BBE-4099-0D4E02F455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AEAEAE-E6FE-E337-1666-D606AB346C34}"/>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4059508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2165E5-BDE4-E02C-B11F-26B27A4428A7}"/>
              </a:ext>
            </a:extLst>
          </p:cNvPr>
          <p:cNvSpPr>
            <a:spLocks noGrp="1"/>
          </p:cNvSpPr>
          <p:nvPr>
            <p:ph type="dt" sz="half" idx="10"/>
          </p:nvPr>
        </p:nvSpPr>
        <p:spPr/>
        <p:txBody>
          <a:bodyPr/>
          <a:lstStyle/>
          <a:p>
            <a:fld id="{1CD7E115-D746-ED49-8955-374DB65EFB10}" type="datetime1">
              <a:rPr lang="en-AU" smtClean="0"/>
              <a:t>23/09/2026</a:t>
            </a:fld>
            <a:endParaRPr lang="en-US"/>
          </a:p>
        </p:txBody>
      </p:sp>
      <p:sp>
        <p:nvSpPr>
          <p:cNvPr id="3" name="Footer Placeholder 2">
            <a:extLst>
              <a:ext uri="{FF2B5EF4-FFF2-40B4-BE49-F238E27FC236}">
                <a16:creationId xmlns:a16="http://schemas.microsoft.com/office/drawing/2014/main" id="{4555754B-A44F-C52E-9245-A050380042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2867C5-85FC-5F55-48F8-B9494802D15D}"/>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343184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73555-816B-147D-B4AE-F14509FE58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2D0C76E-6C26-825F-5D11-B564D61344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264ED5C-0029-BA36-0361-B57F86C447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E69AFC-E1C2-99E8-9CDB-8F4DBD4E55F1}"/>
              </a:ext>
            </a:extLst>
          </p:cNvPr>
          <p:cNvSpPr>
            <a:spLocks noGrp="1"/>
          </p:cNvSpPr>
          <p:nvPr>
            <p:ph type="dt" sz="half" idx="10"/>
          </p:nvPr>
        </p:nvSpPr>
        <p:spPr/>
        <p:txBody>
          <a:bodyPr/>
          <a:lstStyle/>
          <a:p>
            <a:fld id="{0CF171B8-17C7-9A43-99AD-467200CD6C2C}" type="datetime1">
              <a:rPr lang="en-AU" smtClean="0"/>
              <a:t>23/09/2026</a:t>
            </a:fld>
            <a:endParaRPr lang="en-US"/>
          </a:p>
        </p:txBody>
      </p:sp>
      <p:sp>
        <p:nvSpPr>
          <p:cNvPr id="6" name="Footer Placeholder 5">
            <a:extLst>
              <a:ext uri="{FF2B5EF4-FFF2-40B4-BE49-F238E27FC236}">
                <a16:creationId xmlns:a16="http://schemas.microsoft.com/office/drawing/2014/main" id="{548C173E-BB1D-09F8-E9CD-93050B621C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586B1C-219C-E553-E76D-409BC695BF3D}"/>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1407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D8030-979C-ED83-7C64-28139EAE639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D2EC230-4ABF-6387-2826-0DDD8D082A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35A57F-411B-F893-A45D-E0DEE2562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2A9DBF-A625-A635-0057-986CD3139E5D}"/>
              </a:ext>
            </a:extLst>
          </p:cNvPr>
          <p:cNvSpPr>
            <a:spLocks noGrp="1"/>
          </p:cNvSpPr>
          <p:nvPr>
            <p:ph type="dt" sz="half" idx="10"/>
          </p:nvPr>
        </p:nvSpPr>
        <p:spPr/>
        <p:txBody>
          <a:bodyPr/>
          <a:lstStyle/>
          <a:p>
            <a:fld id="{50DF6403-E898-5947-AA4B-28536C10A657}" type="datetime1">
              <a:rPr lang="en-AU" smtClean="0"/>
              <a:t>23/09/2026</a:t>
            </a:fld>
            <a:endParaRPr lang="en-US"/>
          </a:p>
        </p:txBody>
      </p:sp>
      <p:sp>
        <p:nvSpPr>
          <p:cNvPr id="6" name="Footer Placeholder 5">
            <a:extLst>
              <a:ext uri="{FF2B5EF4-FFF2-40B4-BE49-F238E27FC236}">
                <a16:creationId xmlns:a16="http://schemas.microsoft.com/office/drawing/2014/main" id="{DB309DD4-33F1-F644-E940-8DD8D7F771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823771-1A59-FC74-042F-AE2EA8DC1524}"/>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1113198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1476-E9CC-6D96-AE69-C036E138D98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21FF201-7372-06DE-E958-7C7C2F7A8BB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3D60AB-C1D7-3079-D4FF-D41921F8DEF7}"/>
              </a:ext>
            </a:extLst>
          </p:cNvPr>
          <p:cNvSpPr>
            <a:spLocks noGrp="1"/>
          </p:cNvSpPr>
          <p:nvPr>
            <p:ph type="dt" sz="half" idx="10"/>
          </p:nvPr>
        </p:nvSpPr>
        <p:spPr/>
        <p:txBody>
          <a:bodyPr/>
          <a:lstStyle/>
          <a:p>
            <a:fld id="{242CD881-6A2E-A74A-8399-1DEDA9841896}" type="datetime1">
              <a:rPr lang="en-AU" smtClean="0"/>
              <a:t>23/09/2026</a:t>
            </a:fld>
            <a:endParaRPr lang="en-US"/>
          </a:p>
        </p:txBody>
      </p:sp>
      <p:sp>
        <p:nvSpPr>
          <p:cNvPr id="5" name="Footer Placeholder 4">
            <a:extLst>
              <a:ext uri="{FF2B5EF4-FFF2-40B4-BE49-F238E27FC236}">
                <a16:creationId xmlns:a16="http://schemas.microsoft.com/office/drawing/2014/main" id="{AB13C2E6-20B2-2824-9F39-0DC5CD8ECA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1BA5B2-7E0C-2C6D-C417-84DE92DA37CD}"/>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53479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CF971B-1A29-36DE-7D00-152D9D100C3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3B5BDEA-F079-B910-6FE2-099E27FEA17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91EA7D-F7D8-F946-8433-5E0EDDAC06CA}"/>
              </a:ext>
            </a:extLst>
          </p:cNvPr>
          <p:cNvSpPr>
            <a:spLocks noGrp="1"/>
          </p:cNvSpPr>
          <p:nvPr>
            <p:ph type="dt" sz="half" idx="10"/>
          </p:nvPr>
        </p:nvSpPr>
        <p:spPr/>
        <p:txBody>
          <a:bodyPr/>
          <a:lstStyle/>
          <a:p>
            <a:fld id="{8F499717-7AA7-FE45-A7C0-0BC8C5A5CC2A}" type="datetime1">
              <a:rPr lang="en-AU" smtClean="0"/>
              <a:t>23/09/2026</a:t>
            </a:fld>
            <a:endParaRPr lang="en-US"/>
          </a:p>
        </p:txBody>
      </p:sp>
      <p:sp>
        <p:nvSpPr>
          <p:cNvPr id="5" name="Footer Placeholder 4">
            <a:extLst>
              <a:ext uri="{FF2B5EF4-FFF2-40B4-BE49-F238E27FC236}">
                <a16:creationId xmlns:a16="http://schemas.microsoft.com/office/drawing/2014/main" id="{7FC54EBF-2032-9623-3384-62BD8BA033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334C9-BC27-6ECB-A9FA-7FB67E1BCD80}"/>
              </a:ext>
            </a:extLst>
          </p:cNvPr>
          <p:cNvSpPr>
            <a:spLocks noGrp="1"/>
          </p:cNvSpPr>
          <p:nvPr>
            <p:ph type="sldNum" sz="quarter" idx="12"/>
          </p:nvPr>
        </p:nvSpPr>
        <p:spPr/>
        <p:txBody>
          <a:bodyPr/>
          <a:lstStyle/>
          <a:p>
            <a:fld id="{D118766B-B2D8-7444-8ABD-B1F653B8CD0A}" type="slidenum">
              <a:rPr lang="en-US" smtClean="0"/>
              <a:t>‹#›</a:t>
            </a:fld>
            <a:endParaRPr lang="en-US"/>
          </a:p>
        </p:txBody>
      </p:sp>
    </p:spTree>
    <p:extLst>
      <p:ext uri="{BB962C8B-B14F-4D97-AF65-F5344CB8AC3E}">
        <p14:creationId xmlns:p14="http://schemas.microsoft.com/office/powerpoint/2010/main" val="2648776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1837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C91271-6E8A-69E4-360E-A04E768EC1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81182DB-CE90-2C00-D867-5940F83A7E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CF6407-7BEA-5854-D1B7-75AE00D16E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E6AD4-8939-3042-B82F-C6F4DED31BE6}" type="datetime1">
              <a:rPr lang="en-AU" smtClean="0"/>
              <a:t>23/09/2026</a:t>
            </a:fld>
            <a:endParaRPr lang="en-US"/>
          </a:p>
        </p:txBody>
      </p:sp>
      <p:sp>
        <p:nvSpPr>
          <p:cNvPr id="5" name="Footer Placeholder 4">
            <a:extLst>
              <a:ext uri="{FF2B5EF4-FFF2-40B4-BE49-F238E27FC236}">
                <a16:creationId xmlns:a16="http://schemas.microsoft.com/office/drawing/2014/main" id="{E6514F73-569D-66BA-3952-5E211FCCFF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35E773-9FDB-F792-BA18-BF359EBF3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8766B-B2D8-7444-8ABD-B1F653B8CD0A}" type="slidenum">
              <a:rPr lang="en-US" smtClean="0"/>
              <a:t>‹#›</a:t>
            </a:fld>
            <a:endParaRPr lang="en-US"/>
          </a:p>
        </p:txBody>
      </p:sp>
    </p:spTree>
    <p:extLst>
      <p:ext uri="{BB962C8B-B14F-4D97-AF65-F5344CB8AC3E}">
        <p14:creationId xmlns:p14="http://schemas.microsoft.com/office/powerpoint/2010/main" val="81838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7861598"/>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s://www.iabaustralia.com.au/research-and-resources/audience-measurement-and-industry-ratings/"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iris-au.ips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DE401F-B00C-41D8-DDF0-304D9BEB589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118766B-B2D8-7444-8ABD-B1F653B8CD0A}"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8C3EE0E-7CDB-370A-35F8-033A5C86598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68352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EED78-AA85-8DBD-58FC-2F264CAE33C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46B3B08-674A-29E7-8E59-12810755E7D0}"/>
              </a:ext>
            </a:extLst>
          </p:cNvPr>
          <p:cNvSpPr/>
          <p:nvPr/>
        </p:nvSpPr>
        <p:spPr>
          <a:xfrm>
            <a:off x="0" y="6286500"/>
            <a:ext cx="12192000" cy="584200"/>
          </a:xfrm>
          <a:prstGeom prst="rect">
            <a:avLst/>
          </a:prstGeom>
          <a:solidFill>
            <a:srgbClr val="F2F2F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AU"/>
          </a:p>
        </p:txBody>
      </p:sp>
      <p:pic>
        <p:nvPicPr>
          <p:cNvPr id="9" name="Copied Picture 9" descr="Logo&#10;&#10;Description automatically generated">
            <a:extLst>
              <a:ext uri="{FF2B5EF4-FFF2-40B4-BE49-F238E27FC236}">
                <a16:creationId xmlns:a16="http://schemas.microsoft.com/office/drawing/2014/main" id="{4C15EFB7-3A44-996D-3E27-B40DF7B9DE42}"/>
              </a:ext>
            </a:extLst>
          </p:cNvPr>
          <p:cNvPicPr>
            <a:picLocks noChangeAspect="1"/>
          </p:cNvPicPr>
          <p:nvPr/>
        </p:nvPicPr>
        <p:blipFill>
          <a:blip r:embed="rId2"/>
          <a:stretch>
            <a:fillRect/>
          </a:stretch>
        </p:blipFill>
        <p:spPr>
          <a:xfrm>
            <a:off x="330200" y="6235700"/>
            <a:ext cx="546100" cy="723900"/>
          </a:xfrm>
          <a:prstGeom prst="rect">
            <a:avLst/>
          </a:prstGeom>
        </p:spPr>
      </p:pic>
      <p:pic>
        <p:nvPicPr>
          <p:cNvPr id="10" name="Copied Picture 10" descr="Logo&#10;&#10;Description automatically generated">
            <a:extLst>
              <a:ext uri="{FF2B5EF4-FFF2-40B4-BE49-F238E27FC236}">
                <a16:creationId xmlns:a16="http://schemas.microsoft.com/office/drawing/2014/main" id="{52780C15-5787-2A0F-94B2-440776E12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6375400"/>
            <a:ext cx="419100" cy="381000"/>
          </a:xfrm>
          <a:prstGeom prst="rect">
            <a:avLst/>
          </a:prstGeom>
        </p:spPr>
      </p:pic>
      <p:sp>
        <p:nvSpPr>
          <p:cNvPr id="11" name="TextBox 10">
            <a:extLst>
              <a:ext uri="{FF2B5EF4-FFF2-40B4-BE49-F238E27FC236}">
                <a16:creationId xmlns:a16="http://schemas.microsoft.com/office/drawing/2014/main" id="{CEF63947-A027-3D2E-578E-27E51D4330A7}"/>
              </a:ext>
            </a:extLst>
          </p:cNvPr>
          <p:cNvSpPr txBox="1"/>
          <p:nvPr/>
        </p:nvSpPr>
        <p:spPr>
          <a:xfrm>
            <a:off x="1447800" y="6477000"/>
            <a:ext cx="9688830" cy="228600"/>
          </a:xfrm>
          <a:prstGeom prst="rect">
            <a:avLst/>
          </a:prstGeom>
          <a:noFill/>
        </p:spPr>
        <p:txBody>
          <a:bodyPr vertOverflow="overflow" vert="horz" wrap="none" rtlCol="0" anchor="ctr" anchorCtr="0">
            <a:noAutofit/>
          </a:bodyPr>
          <a:lstStyle/>
          <a:p>
            <a:r>
              <a:rPr lang="en-AU" sz="900" dirty="0">
                <a:solidFill>
                  <a:srgbClr val="1A1A1A"/>
                </a:solidFill>
                <a:latin typeface="Futura PT Book"/>
              </a:rPr>
              <a:t>Source: Ipsos iris Online Audience Measurement Service August 2026, (MoM July 2026 v August 2026),</a:t>
            </a:r>
            <a:r>
              <a:rPr lang="en-US" sz="900" dirty="0">
                <a:solidFill>
                  <a:schemeClr val="dk1"/>
                </a:solidFill>
                <a:latin typeface="Futura PT Book" panose="020B0502020204020303" pitchFamily="34" charset="77"/>
                <a:cs typeface="Poppins"/>
              </a:rPr>
              <a:t> Age 18+, PC/laptop/smartphone/tablet, Travel category and selected sub-categories, Audience (000’s), Avg mins pp</a:t>
            </a:r>
            <a:endParaRPr lang="en-AU" sz="900" dirty="0">
              <a:solidFill>
                <a:srgbClr val="1A1A1A"/>
              </a:solidFill>
              <a:latin typeface="Futura PT Book"/>
            </a:endParaRPr>
          </a:p>
        </p:txBody>
      </p:sp>
      <p:sp>
        <p:nvSpPr>
          <p:cNvPr id="5" name="TextBox 4">
            <a:extLst>
              <a:ext uri="{FF2B5EF4-FFF2-40B4-BE49-F238E27FC236}">
                <a16:creationId xmlns:a16="http://schemas.microsoft.com/office/drawing/2014/main" id="{176F83B8-B45C-0B3E-D967-FD890354C4CE}"/>
              </a:ext>
            </a:extLst>
          </p:cNvPr>
          <p:cNvSpPr txBox="1"/>
          <p:nvPr/>
        </p:nvSpPr>
        <p:spPr>
          <a:xfrm>
            <a:off x="508000" y="561657"/>
            <a:ext cx="11496675" cy="492443"/>
          </a:xfrm>
          <a:prstGeom prst="rect">
            <a:avLst/>
          </a:prstGeom>
          <a:noFill/>
        </p:spPr>
        <p:txBody>
          <a:bodyPr wrap="square" rtlCol="0">
            <a:spAutoFit/>
          </a:bodyPr>
          <a:lstStyle/>
          <a:p>
            <a:r>
              <a:rPr lang="en-AU" sz="2600" dirty="0">
                <a:latin typeface="Futura PT Bold" panose="020B0902020204020203" pitchFamily="34" charset="0"/>
              </a:rPr>
              <a:t>online travel audiences rise with summer holiday planning in august</a:t>
            </a:r>
          </a:p>
        </p:txBody>
      </p:sp>
      <p:pic>
        <p:nvPicPr>
          <p:cNvPr id="6" name="Picture 5">
            <a:extLst>
              <a:ext uri="{FF2B5EF4-FFF2-40B4-BE49-F238E27FC236}">
                <a16:creationId xmlns:a16="http://schemas.microsoft.com/office/drawing/2014/main" id="{DCF05E95-67AB-0921-0D98-B918B8BE6A28}"/>
              </a:ext>
            </a:extLst>
          </p:cNvPr>
          <p:cNvPicPr>
            <a:picLocks noChangeAspect="1"/>
          </p:cNvPicPr>
          <p:nvPr/>
        </p:nvPicPr>
        <p:blipFill>
          <a:blip r:embed="rId4"/>
          <a:stretch>
            <a:fillRect/>
          </a:stretch>
        </p:blipFill>
        <p:spPr>
          <a:xfrm>
            <a:off x="505483" y="1443754"/>
            <a:ext cx="11181033" cy="4188315"/>
          </a:xfrm>
          <a:prstGeom prst="rect">
            <a:avLst/>
          </a:prstGeom>
        </p:spPr>
      </p:pic>
    </p:spTree>
    <p:extLst>
      <p:ext uri="{BB962C8B-B14F-4D97-AF65-F5344CB8AC3E}">
        <p14:creationId xmlns:p14="http://schemas.microsoft.com/office/powerpoint/2010/main" val="38282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6846-EC2C-767B-BC77-B4EF0FC9BD8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EA82D8C-29C0-9437-0D02-C589C837FB20}"/>
              </a:ext>
            </a:extLst>
          </p:cNvPr>
          <p:cNvSpPr/>
          <p:nvPr/>
        </p:nvSpPr>
        <p:spPr>
          <a:xfrm>
            <a:off x="0" y="6286500"/>
            <a:ext cx="12192000" cy="584200"/>
          </a:xfrm>
          <a:prstGeom prst="rect">
            <a:avLst/>
          </a:prstGeom>
          <a:solidFill>
            <a:srgbClr val="F2F2F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AU"/>
          </a:p>
        </p:txBody>
      </p:sp>
      <p:pic>
        <p:nvPicPr>
          <p:cNvPr id="9" name="Copied Picture 9" descr="Logo&#10;&#10;Description automatically generated">
            <a:extLst>
              <a:ext uri="{FF2B5EF4-FFF2-40B4-BE49-F238E27FC236}">
                <a16:creationId xmlns:a16="http://schemas.microsoft.com/office/drawing/2014/main" id="{22AC9BF0-0B0B-26E0-2860-B9346B10076F}"/>
              </a:ext>
            </a:extLst>
          </p:cNvPr>
          <p:cNvPicPr>
            <a:picLocks noChangeAspect="1"/>
          </p:cNvPicPr>
          <p:nvPr/>
        </p:nvPicPr>
        <p:blipFill>
          <a:blip r:embed="rId2"/>
          <a:stretch>
            <a:fillRect/>
          </a:stretch>
        </p:blipFill>
        <p:spPr>
          <a:xfrm>
            <a:off x="330200" y="6235700"/>
            <a:ext cx="546100" cy="723900"/>
          </a:xfrm>
          <a:prstGeom prst="rect">
            <a:avLst/>
          </a:prstGeom>
        </p:spPr>
      </p:pic>
      <p:pic>
        <p:nvPicPr>
          <p:cNvPr id="10" name="Copied Picture 10" descr="Logo&#10;&#10;Description automatically generated">
            <a:extLst>
              <a:ext uri="{FF2B5EF4-FFF2-40B4-BE49-F238E27FC236}">
                <a16:creationId xmlns:a16="http://schemas.microsoft.com/office/drawing/2014/main" id="{54124C1E-5A17-437A-358A-7795BBABE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6375400"/>
            <a:ext cx="419100" cy="381000"/>
          </a:xfrm>
          <a:prstGeom prst="rect">
            <a:avLst/>
          </a:prstGeom>
        </p:spPr>
      </p:pic>
      <p:sp>
        <p:nvSpPr>
          <p:cNvPr id="11" name="TextBox 10">
            <a:extLst>
              <a:ext uri="{FF2B5EF4-FFF2-40B4-BE49-F238E27FC236}">
                <a16:creationId xmlns:a16="http://schemas.microsoft.com/office/drawing/2014/main" id="{CC9C437A-A97F-EDF6-8B77-A0922E00B69C}"/>
              </a:ext>
            </a:extLst>
          </p:cNvPr>
          <p:cNvSpPr txBox="1"/>
          <p:nvPr/>
        </p:nvSpPr>
        <p:spPr>
          <a:xfrm>
            <a:off x="1447800" y="6386432"/>
            <a:ext cx="10048875" cy="228600"/>
          </a:xfrm>
          <a:prstGeom prst="rect">
            <a:avLst/>
          </a:prstGeom>
          <a:noFill/>
        </p:spPr>
        <p:txBody>
          <a:bodyPr vertOverflow="overflow" vert="horz" wrap="none" rtlCol="0" anchor="ctr" anchorCtr="0">
            <a:noAutofit/>
          </a:bodyPr>
          <a:lstStyle/>
          <a:p>
            <a:r>
              <a:rPr lang="en-AU" sz="900" dirty="0">
                <a:solidFill>
                  <a:srgbClr val="1A1A1A"/>
                </a:solidFill>
                <a:latin typeface="Futura PT Book"/>
              </a:rPr>
              <a:t>Source: Ipsos iris Online Audience Measurement Service August 2026,</a:t>
            </a:r>
            <a:r>
              <a:rPr lang="en-US" sz="900" dirty="0">
                <a:solidFill>
                  <a:schemeClr val="dk1"/>
                </a:solidFill>
                <a:latin typeface="Futura PT Book" panose="020B0502020204020303" pitchFamily="34" charset="77"/>
                <a:cs typeface="Poppins"/>
              </a:rPr>
              <a:t> Age 18+, PC/laptop/smartphone/tablet, Travel category and selected sub-categories, Audience (000’s), Avg mins pp, Share of total time (total minutes)</a:t>
            </a:r>
            <a:endParaRPr lang="en-AU" sz="900" dirty="0">
              <a:solidFill>
                <a:srgbClr val="1A1A1A"/>
              </a:solidFill>
              <a:latin typeface="Futura PT Book"/>
            </a:endParaRPr>
          </a:p>
        </p:txBody>
      </p:sp>
      <p:sp>
        <p:nvSpPr>
          <p:cNvPr id="17" name="TextBox 16">
            <a:extLst>
              <a:ext uri="{FF2B5EF4-FFF2-40B4-BE49-F238E27FC236}">
                <a16:creationId xmlns:a16="http://schemas.microsoft.com/office/drawing/2014/main" id="{39A69BFE-58F6-F44E-8BF4-E83F6CB9E640}"/>
              </a:ext>
            </a:extLst>
          </p:cNvPr>
          <p:cNvSpPr txBox="1"/>
          <p:nvPr/>
        </p:nvSpPr>
        <p:spPr>
          <a:xfrm>
            <a:off x="548640" y="395232"/>
            <a:ext cx="11135360" cy="892552"/>
          </a:xfrm>
          <a:prstGeom prst="rect">
            <a:avLst/>
          </a:prstGeom>
          <a:noFill/>
        </p:spPr>
        <p:txBody>
          <a:bodyPr wrap="square" rtlCol="0">
            <a:spAutoFit/>
          </a:bodyPr>
          <a:lstStyle/>
          <a:p>
            <a:r>
              <a:rPr lang="en-AU" sz="2600" dirty="0">
                <a:latin typeface="Futura PT Bold" panose="020B0902020204020203" pitchFamily="34" charset="0"/>
              </a:rPr>
              <a:t>younger audiences spend more time on online travel, automotive transportation and tourist information website and apps</a:t>
            </a:r>
          </a:p>
        </p:txBody>
      </p:sp>
      <p:sp>
        <p:nvSpPr>
          <p:cNvPr id="34" name="Text 8">
            <a:extLst>
              <a:ext uri="{FF2B5EF4-FFF2-40B4-BE49-F238E27FC236}">
                <a16:creationId xmlns:a16="http://schemas.microsoft.com/office/drawing/2014/main" id="{F2E3BC73-C69C-1127-4B17-E1BE5B75EAF8}"/>
              </a:ext>
            </a:extLst>
          </p:cNvPr>
          <p:cNvSpPr txBox="1"/>
          <p:nvPr/>
        </p:nvSpPr>
        <p:spPr>
          <a:xfrm>
            <a:off x="1549250" y="6537168"/>
            <a:ext cx="6748365"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888B8D"/>
                </a:solidFill>
                <a:effectLst/>
                <a:uLnTx/>
                <a:uFillTx/>
                <a:latin typeface="Futura PT Book" pitchFamily="34" charset="0"/>
                <a:ea typeface="Futura PT Book" pitchFamily="34" charset="-122"/>
                <a:cs typeface="Futura PT Book" pitchFamily="34" charset="-120"/>
              </a:rPr>
              <a:t>*Note: segments below 1% are not labelled on the chart: cruise 18–24 = 0.2%.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37C63ED-1CBE-C879-6B72-7A1F1E604519}"/>
              </a:ext>
            </a:extLst>
          </p:cNvPr>
          <p:cNvPicPr>
            <a:picLocks noChangeAspect="1"/>
          </p:cNvPicPr>
          <p:nvPr/>
        </p:nvPicPr>
        <p:blipFill>
          <a:blip r:embed="rId4"/>
          <a:stretch>
            <a:fillRect/>
          </a:stretch>
        </p:blipFill>
        <p:spPr>
          <a:xfrm>
            <a:off x="445580" y="1510395"/>
            <a:ext cx="11254191" cy="4413887"/>
          </a:xfrm>
          <a:prstGeom prst="rect">
            <a:avLst/>
          </a:prstGeom>
        </p:spPr>
      </p:pic>
    </p:spTree>
    <p:extLst>
      <p:ext uri="{BB962C8B-B14F-4D97-AF65-F5344CB8AC3E}">
        <p14:creationId xmlns:p14="http://schemas.microsoft.com/office/powerpoint/2010/main" val="3677373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4107-DAFF-8578-62E5-5B0069A909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3A92AE3-C8CA-CA9D-FAB8-CA078E79E40B}"/>
              </a:ext>
            </a:extLst>
          </p:cNvPr>
          <p:cNvSpPr/>
          <p:nvPr/>
        </p:nvSpPr>
        <p:spPr>
          <a:xfrm>
            <a:off x="0" y="6286500"/>
            <a:ext cx="12192000" cy="584200"/>
          </a:xfrm>
          <a:prstGeom prst="rect">
            <a:avLst/>
          </a:prstGeom>
          <a:solidFill>
            <a:srgbClr val="F2F2F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AU"/>
          </a:p>
        </p:txBody>
      </p:sp>
      <p:pic>
        <p:nvPicPr>
          <p:cNvPr id="9" name="Copied Picture 9" descr="Logo&#10;&#10;Description automatically generated">
            <a:extLst>
              <a:ext uri="{FF2B5EF4-FFF2-40B4-BE49-F238E27FC236}">
                <a16:creationId xmlns:a16="http://schemas.microsoft.com/office/drawing/2014/main" id="{C7CB9127-7096-DDDA-B70A-B1B8507F5CA6}"/>
              </a:ext>
            </a:extLst>
          </p:cNvPr>
          <p:cNvPicPr>
            <a:picLocks noChangeAspect="1"/>
          </p:cNvPicPr>
          <p:nvPr/>
        </p:nvPicPr>
        <p:blipFill>
          <a:blip r:embed="rId2"/>
          <a:stretch>
            <a:fillRect/>
          </a:stretch>
        </p:blipFill>
        <p:spPr>
          <a:xfrm>
            <a:off x="330200" y="6235700"/>
            <a:ext cx="546100" cy="723900"/>
          </a:xfrm>
          <a:prstGeom prst="rect">
            <a:avLst/>
          </a:prstGeom>
        </p:spPr>
      </p:pic>
      <p:pic>
        <p:nvPicPr>
          <p:cNvPr id="10" name="Copied Picture 10" descr="Logo&#10;&#10;Description automatically generated">
            <a:extLst>
              <a:ext uri="{FF2B5EF4-FFF2-40B4-BE49-F238E27FC236}">
                <a16:creationId xmlns:a16="http://schemas.microsoft.com/office/drawing/2014/main" id="{CCC7F233-5721-56AA-C14B-B962995E2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6375400"/>
            <a:ext cx="419100" cy="381000"/>
          </a:xfrm>
          <a:prstGeom prst="rect">
            <a:avLst/>
          </a:prstGeom>
        </p:spPr>
      </p:pic>
      <p:sp>
        <p:nvSpPr>
          <p:cNvPr id="17" name="TextBox 16">
            <a:extLst>
              <a:ext uri="{FF2B5EF4-FFF2-40B4-BE49-F238E27FC236}">
                <a16:creationId xmlns:a16="http://schemas.microsoft.com/office/drawing/2014/main" id="{0F7B8B1A-6BC4-22CC-D442-81E9D421EB89}"/>
              </a:ext>
            </a:extLst>
          </p:cNvPr>
          <p:cNvSpPr txBox="1"/>
          <p:nvPr/>
        </p:nvSpPr>
        <p:spPr>
          <a:xfrm>
            <a:off x="438095" y="549901"/>
            <a:ext cx="11708241" cy="492443"/>
          </a:xfrm>
          <a:prstGeom prst="rect">
            <a:avLst/>
          </a:prstGeom>
          <a:noFill/>
        </p:spPr>
        <p:txBody>
          <a:bodyPr wrap="square" rtlCol="0">
            <a:spAutoFit/>
          </a:bodyPr>
          <a:lstStyle/>
          <a:p>
            <a:r>
              <a:rPr lang="en-AU" sz="2600" dirty="0">
                <a:latin typeface="Futura PT Bold" panose="020B0902020204020203" pitchFamily="34" charset="0"/>
              </a:rPr>
              <a:t>the online travel audience visited an </a:t>
            </a:r>
            <a:r>
              <a:rPr lang="en-AU" sz="2600" dirty="0">
                <a:solidFill>
                  <a:srgbClr val="F04B4A"/>
                </a:solidFill>
                <a:latin typeface="Futura PT Bold" panose="020B0902020204020203" pitchFamily="34" charset="0"/>
              </a:rPr>
              <a:t>average of 6 travel brands </a:t>
            </a:r>
            <a:r>
              <a:rPr lang="en-AU" sz="2600" dirty="0">
                <a:latin typeface="Futura PT Bold" panose="020B0902020204020203" pitchFamily="34" charset="0"/>
              </a:rPr>
              <a:t>in August </a:t>
            </a:r>
          </a:p>
        </p:txBody>
      </p:sp>
      <p:sp>
        <p:nvSpPr>
          <p:cNvPr id="34" name="TextBox 33">
            <a:extLst>
              <a:ext uri="{FF2B5EF4-FFF2-40B4-BE49-F238E27FC236}">
                <a16:creationId xmlns:a16="http://schemas.microsoft.com/office/drawing/2014/main" id="{05C99054-46C6-CB3A-0FA0-B5697E091AEE}"/>
              </a:ext>
            </a:extLst>
          </p:cNvPr>
          <p:cNvSpPr txBox="1"/>
          <p:nvPr/>
        </p:nvSpPr>
        <p:spPr>
          <a:xfrm>
            <a:off x="1447801" y="6477000"/>
            <a:ext cx="9688830" cy="228600"/>
          </a:xfrm>
          <a:prstGeom prst="rect">
            <a:avLst/>
          </a:prstGeom>
          <a:noFill/>
        </p:spPr>
        <p:txBody>
          <a:bodyPr vertOverflow="overflow" vert="horz" wrap="none" rtlCol="0" anchor="ctr" anchorCtr="0">
            <a:noAutofit/>
          </a:bodyPr>
          <a:lstStyle/>
          <a:p>
            <a:r>
              <a:rPr lang="en-AU" sz="900" dirty="0">
                <a:solidFill>
                  <a:srgbClr val="1A1A1A"/>
                </a:solidFill>
                <a:latin typeface="Futura PT Book"/>
              </a:rPr>
              <a:t>Source: Ipsos iris Online Audience Measurement Service August 2026,</a:t>
            </a:r>
            <a:r>
              <a:rPr lang="en-US" sz="900" dirty="0">
                <a:solidFill>
                  <a:schemeClr val="dk1"/>
                </a:solidFill>
                <a:latin typeface="Futura PT Book" panose="020B0502020204020303" pitchFamily="34" charset="77"/>
                <a:cs typeface="Poppins"/>
              </a:rPr>
              <a:t> Age 18+, PC/laptop/smartphone/tablet, Travel Category, Top 10 Brand Groups in Travel category, Audience (000’s), Avg mins pp</a:t>
            </a:r>
            <a:endParaRPr lang="en-AU" sz="900" dirty="0">
              <a:solidFill>
                <a:srgbClr val="1A1A1A"/>
              </a:solidFill>
              <a:latin typeface="Futura PT Book"/>
            </a:endParaRPr>
          </a:p>
        </p:txBody>
      </p:sp>
      <p:pic>
        <p:nvPicPr>
          <p:cNvPr id="3" name="Picture 2">
            <a:extLst>
              <a:ext uri="{FF2B5EF4-FFF2-40B4-BE49-F238E27FC236}">
                <a16:creationId xmlns:a16="http://schemas.microsoft.com/office/drawing/2014/main" id="{53B86EA7-617C-CD79-CBBC-F6B39541339B}"/>
              </a:ext>
            </a:extLst>
          </p:cNvPr>
          <p:cNvPicPr>
            <a:picLocks noChangeAspect="1"/>
          </p:cNvPicPr>
          <p:nvPr/>
        </p:nvPicPr>
        <p:blipFill>
          <a:blip r:embed="rId4"/>
          <a:stretch>
            <a:fillRect/>
          </a:stretch>
        </p:blipFill>
        <p:spPr>
          <a:xfrm>
            <a:off x="445057" y="1377210"/>
            <a:ext cx="11266384" cy="4523624"/>
          </a:xfrm>
          <a:prstGeom prst="rect">
            <a:avLst/>
          </a:prstGeom>
        </p:spPr>
      </p:pic>
    </p:spTree>
    <p:extLst>
      <p:ext uri="{BB962C8B-B14F-4D97-AF65-F5344CB8AC3E}">
        <p14:creationId xmlns:p14="http://schemas.microsoft.com/office/powerpoint/2010/main" val="929156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CD853-0AAC-CDC3-5BED-D93000344B1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F30F05B-78EF-2A6A-B241-BC91D752FBFA}"/>
              </a:ext>
            </a:extLst>
          </p:cNvPr>
          <p:cNvSpPr/>
          <p:nvPr/>
        </p:nvSpPr>
        <p:spPr>
          <a:xfrm>
            <a:off x="0" y="6286500"/>
            <a:ext cx="12192000" cy="584200"/>
          </a:xfrm>
          <a:prstGeom prst="rect">
            <a:avLst/>
          </a:prstGeom>
          <a:solidFill>
            <a:srgbClr val="F2F2F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AU"/>
          </a:p>
        </p:txBody>
      </p:sp>
      <p:pic>
        <p:nvPicPr>
          <p:cNvPr id="9" name="Copied Picture 9" descr="Logo&#10;&#10;Description automatically generated">
            <a:extLst>
              <a:ext uri="{FF2B5EF4-FFF2-40B4-BE49-F238E27FC236}">
                <a16:creationId xmlns:a16="http://schemas.microsoft.com/office/drawing/2014/main" id="{D7E0372A-3C7F-755D-1752-22F7B46C826D}"/>
              </a:ext>
            </a:extLst>
          </p:cNvPr>
          <p:cNvPicPr>
            <a:picLocks noChangeAspect="1"/>
          </p:cNvPicPr>
          <p:nvPr/>
        </p:nvPicPr>
        <p:blipFill>
          <a:blip r:embed="rId2"/>
          <a:stretch>
            <a:fillRect/>
          </a:stretch>
        </p:blipFill>
        <p:spPr>
          <a:xfrm>
            <a:off x="330200" y="6235700"/>
            <a:ext cx="546100" cy="723900"/>
          </a:xfrm>
          <a:prstGeom prst="rect">
            <a:avLst/>
          </a:prstGeom>
        </p:spPr>
      </p:pic>
      <p:pic>
        <p:nvPicPr>
          <p:cNvPr id="10" name="Copied Picture 10" descr="Logo&#10;&#10;Description automatically generated">
            <a:extLst>
              <a:ext uri="{FF2B5EF4-FFF2-40B4-BE49-F238E27FC236}">
                <a16:creationId xmlns:a16="http://schemas.microsoft.com/office/drawing/2014/main" id="{5637390A-DC94-6D82-F4C5-E888327F6A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6375400"/>
            <a:ext cx="419100" cy="381000"/>
          </a:xfrm>
          <a:prstGeom prst="rect">
            <a:avLst/>
          </a:prstGeom>
        </p:spPr>
      </p:pic>
      <p:sp>
        <p:nvSpPr>
          <p:cNvPr id="17" name="TextBox 16">
            <a:extLst>
              <a:ext uri="{FF2B5EF4-FFF2-40B4-BE49-F238E27FC236}">
                <a16:creationId xmlns:a16="http://schemas.microsoft.com/office/drawing/2014/main" id="{E10DA4E3-9944-4AD8-BDF0-55D920632DB7}"/>
              </a:ext>
            </a:extLst>
          </p:cNvPr>
          <p:cNvSpPr txBox="1"/>
          <p:nvPr/>
        </p:nvSpPr>
        <p:spPr>
          <a:xfrm>
            <a:off x="695325" y="472269"/>
            <a:ext cx="10988675" cy="492443"/>
          </a:xfrm>
          <a:prstGeom prst="rect">
            <a:avLst/>
          </a:prstGeom>
          <a:noFill/>
        </p:spPr>
        <p:txBody>
          <a:bodyPr wrap="square" rtlCol="0">
            <a:spAutoFit/>
          </a:bodyPr>
          <a:lstStyle/>
          <a:p>
            <a:r>
              <a:rPr lang="en-AU" sz="2600" dirty="0">
                <a:latin typeface="Futura PT Bold" panose="020B0902020204020203" pitchFamily="34" charset="0"/>
              </a:rPr>
              <a:t>travel apps account for 69% of total time spent on online travel</a:t>
            </a:r>
          </a:p>
        </p:txBody>
      </p:sp>
      <p:sp>
        <p:nvSpPr>
          <p:cNvPr id="38" name="TextBox 37">
            <a:extLst>
              <a:ext uri="{FF2B5EF4-FFF2-40B4-BE49-F238E27FC236}">
                <a16:creationId xmlns:a16="http://schemas.microsoft.com/office/drawing/2014/main" id="{AA700513-565E-3E92-AFE9-F2F499072310}"/>
              </a:ext>
            </a:extLst>
          </p:cNvPr>
          <p:cNvSpPr txBox="1"/>
          <p:nvPr/>
        </p:nvSpPr>
        <p:spPr>
          <a:xfrm>
            <a:off x="1447801" y="6477000"/>
            <a:ext cx="9688830" cy="228600"/>
          </a:xfrm>
          <a:prstGeom prst="rect">
            <a:avLst/>
          </a:prstGeom>
          <a:noFill/>
        </p:spPr>
        <p:txBody>
          <a:bodyPr vertOverflow="overflow" vert="horz" wrap="none" rtlCol="0" anchor="ctr" anchorCtr="0">
            <a:noAutofit/>
          </a:bodyPr>
          <a:lstStyle/>
          <a:p>
            <a:r>
              <a:rPr lang="en-AU" sz="900" dirty="0">
                <a:solidFill>
                  <a:srgbClr val="1A1A1A"/>
                </a:solidFill>
                <a:latin typeface="Futura PT Book"/>
              </a:rPr>
              <a:t>Source: Ipsos iris Online Audience Measurement Service August 2026,</a:t>
            </a:r>
            <a:r>
              <a:rPr lang="en-US" sz="900" dirty="0">
                <a:solidFill>
                  <a:schemeClr val="dk1"/>
                </a:solidFill>
                <a:latin typeface="Futura PT Book" panose="020B0502020204020303" pitchFamily="34" charset="77"/>
                <a:cs typeface="Poppins"/>
              </a:rPr>
              <a:t> Age 18+, PC/laptop/smartphone/tablet, Travel category apps, Top 8 Apps in Travel category, Audience (000’s), Avg mins pp, Share of total time (minutes)</a:t>
            </a:r>
            <a:endParaRPr lang="en-AU" sz="900" dirty="0">
              <a:solidFill>
                <a:srgbClr val="1A1A1A"/>
              </a:solidFill>
              <a:latin typeface="Futura PT Book"/>
            </a:endParaRPr>
          </a:p>
        </p:txBody>
      </p:sp>
      <p:pic>
        <p:nvPicPr>
          <p:cNvPr id="3" name="Picture 2">
            <a:extLst>
              <a:ext uri="{FF2B5EF4-FFF2-40B4-BE49-F238E27FC236}">
                <a16:creationId xmlns:a16="http://schemas.microsoft.com/office/drawing/2014/main" id="{399F7C6D-FA22-1EB7-6395-0E211D2BB4C8}"/>
              </a:ext>
            </a:extLst>
          </p:cNvPr>
          <p:cNvPicPr>
            <a:picLocks noChangeAspect="1"/>
          </p:cNvPicPr>
          <p:nvPr/>
        </p:nvPicPr>
        <p:blipFill>
          <a:blip r:embed="rId4"/>
          <a:stretch>
            <a:fillRect/>
          </a:stretch>
        </p:blipFill>
        <p:spPr>
          <a:xfrm>
            <a:off x="632798" y="1282808"/>
            <a:ext cx="11193226" cy="4535817"/>
          </a:xfrm>
          <a:prstGeom prst="rect">
            <a:avLst/>
          </a:prstGeom>
        </p:spPr>
      </p:pic>
    </p:spTree>
    <p:extLst>
      <p:ext uri="{BB962C8B-B14F-4D97-AF65-F5344CB8AC3E}">
        <p14:creationId xmlns:p14="http://schemas.microsoft.com/office/powerpoint/2010/main" val="182991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8C00-AE59-3B68-BDE8-1302A21C4AB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935A598-962E-7301-96F3-46C330E9A01C}"/>
              </a:ext>
            </a:extLst>
          </p:cNvPr>
          <p:cNvSpPr/>
          <p:nvPr/>
        </p:nvSpPr>
        <p:spPr>
          <a:xfrm>
            <a:off x="0" y="6286500"/>
            <a:ext cx="12192000" cy="584200"/>
          </a:xfrm>
          <a:prstGeom prst="rect">
            <a:avLst/>
          </a:prstGeom>
          <a:solidFill>
            <a:srgbClr val="F2F2F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AU"/>
          </a:p>
        </p:txBody>
      </p:sp>
      <p:pic>
        <p:nvPicPr>
          <p:cNvPr id="9" name="Copied Picture 9" descr="Logo&#10;&#10;Description automatically generated">
            <a:extLst>
              <a:ext uri="{FF2B5EF4-FFF2-40B4-BE49-F238E27FC236}">
                <a16:creationId xmlns:a16="http://schemas.microsoft.com/office/drawing/2014/main" id="{F73720E9-BA9E-C590-A53D-E22CF15440FB}"/>
              </a:ext>
            </a:extLst>
          </p:cNvPr>
          <p:cNvPicPr>
            <a:picLocks noChangeAspect="1"/>
          </p:cNvPicPr>
          <p:nvPr/>
        </p:nvPicPr>
        <p:blipFill>
          <a:blip r:embed="rId2"/>
          <a:stretch>
            <a:fillRect/>
          </a:stretch>
        </p:blipFill>
        <p:spPr>
          <a:xfrm>
            <a:off x="330200" y="6235700"/>
            <a:ext cx="546100" cy="723900"/>
          </a:xfrm>
          <a:prstGeom prst="rect">
            <a:avLst/>
          </a:prstGeom>
        </p:spPr>
      </p:pic>
      <p:pic>
        <p:nvPicPr>
          <p:cNvPr id="10" name="Copied Picture 10" descr="Logo&#10;&#10;Description automatically generated">
            <a:extLst>
              <a:ext uri="{FF2B5EF4-FFF2-40B4-BE49-F238E27FC236}">
                <a16:creationId xmlns:a16="http://schemas.microsoft.com/office/drawing/2014/main" id="{A97B9E5B-5F4C-C4A9-AEEC-9278DB5C4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6375400"/>
            <a:ext cx="419100" cy="381000"/>
          </a:xfrm>
          <a:prstGeom prst="rect">
            <a:avLst/>
          </a:prstGeom>
        </p:spPr>
      </p:pic>
      <p:sp>
        <p:nvSpPr>
          <p:cNvPr id="17" name="TextBox 16">
            <a:extLst>
              <a:ext uri="{FF2B5EF4-FFF2-40B4-BE49-F238E27FC236}">
                <a16:creationId xmlns:a16="http://schemas.microsoft.com/office/drawing/2014/main" id="{30FE4B3D-2026-7252-3DA7-B33F50A62634}"/>
              </a:ext>
            </a:extLst>
          </p:cNvPr>
          <p:cNvSpPr txBox="1"/>
          <p:nvPr/>
        </p:nvSpPr>
        <p:spPr>
          <a:xfrm>
            <a:off x="564411" y="452250"/>
            <a:ext cx="11119589" cy="892552"/>
          </a:xfrm>
          <a:prstGeom prst="rect">
            <a:avLst/>
          </a:prstGeom>
          <a:noFill/>
        </p:spPr>
        <p:txBody>
          <a:bodyPr wrap="square" rtlCol="0">
            <a:spAutoFit/>
          </a:bodyPr>
          <a:lstStyle/>
          <a:p>
            <a:r>
              <a:rPr lang="en-AU" sz="2600" dirty="0">
                <a:latin typeface="Futura PT Bold" panose="020B0902020204020203" pitchFamily="34" charset="0"/>
              </a:rPr>
              <a:t>digital audiences of airline brands have distinct attitudes across a range of motivators </a:t>
            </a:r>
          </a:p>
        </p:txBody>
      </p:sp>
      <p:sp>
        <p:nvSpPr>
          <p:cNvPr id="49" name="TextBox 48">
            <a:extLst>
              <a:ext uri="{FF2B5EF4-FFF2-40B4-BE49-F238E27FC236}">
                <a16:creationId xmlns:a16="http://schemas.microsoft.com/office/drawing/2014/main" id="{DA2B85A0-4A6B-B755-E333-5D8C2D5DB042}"/>
              </a:ext>
            </a:extLst>
          </p:cNvPr>
          <p:cNvSpPr txBox="1"/>
          <p:nvPr/>
        </p:nvSpPr>
        <p:spPr>
          <a:xfrm>
            <a:off x="1447801" y="6477000"/>
            <a:ext cx="9688830" cy="228600"/>
          </a:xfrm>
          <a:prstGeom prst="rect">
            <a:avLst/>
          </a:prstGeom>
          <a:noFill/>
        </p:spPr>
        <p:txBody>
          <a:bodyPr vertOverflow="overflow" vert="horz" wrap="none" rtlCol="0" anchor="ctr" anchorCtr="0">
            <a:noAutofit/>
          </a:bodyPr>
          <a:lstStyle/>
          <a:p>
            <a:r>
              <a:rPr lang="en-AU" sz="900" dirty="0">
                <a:solidFill>
                  <a:srgbClr val="1A1A1A"/>
                </a:solidFill>
                <a:latin typeface="Futura PT Book"/>
              </a:rPr>
              <a:t>Source: Ipsos iris Online Audience Measurement Service August 2026,</a:t>
            </a:r>
            <a:r>
              <a:rPr lang="en-US" sz="900" dirty="0">
                <a:solidFill>
                  <a:schemeClr val="dk1"/>
                </a:solidFill>
                <a:latin typeface="Futura PT Book" panose="020B0502020204020303" pitchFamily="34" charset="77"/>
                <a:cs typeface="Poppins"/>
              </a:rPr>
              <a:t> Age 18+, PC/laptop/smartphone/tablet, Airline sub-category, Selected Brand Groups in the Airline subcategory, Audience (000’s), </a:t>
            </a:r>
            <a:br>
              <a:rPr lang="en-US" sz="900" dirty="0">
                <a:solidFill>
                  <a:schemeClr val="dk1"/>
                </a:solidFill>
                <a:latin typeface="Futura PT Book" panose="020B0502020204020303" pitchFamily="34" charset="77"/>
                <a:cs typeface="Poppins"/>
              </a:rPr>
            </a:br>
            <a:r>
              <a:rPr lang="en-US" sz="900" dirty="0">
                <a:solidFill>
                  <a:schemeClr val="dk1"/>
                </a:solidFill>
                <a:latin typeface="Futura PT Book" panose="020B0502020204020303" pitchFamily="34" charset="77"/>
                <a:cs typeface="Poppins"/>
              </a:rPr>
              <a:t>Audience Affinity Index (net agree)</a:t>
            </a:r>
            <a:endParaRPr lang="en-AU" sz="900" dirty="0">
              <a:solidFill>
                <a:srgbClr val="1A1A1A"/>
              </a:solidFill>
              <a:latin typeface="Futura PT Book"/>
            </a:endParaRPr>
          </a:p>
        </p:txBody>
      </p:sp>
      <p:pic>
        <p:nvPicPr>
          <p:cNvPr id="3" name="Picture 2">
            <a:extLst>
              <a:ext uri="{FF2B5EF4-FFF2-40B4-BE49-F238E27FC236}">
                <a16:creationId xmlns:a16="http://schemas.microsoft.com/office/drawing/2014/main" id="{BE168B19-AC47-BFDB-100A-4D69286369D7}"/>
              </a:ext>
            </a:extLst>
          </p:cNvPr>
          <p:cNvPicPr>
            <a:picLocks noChangeAspect="1"/>
          </p:cNvPicPr>
          <p:nvPr/>
        </p:nvPicPr>
        <p:blipFill>
          <a:blip r:embed="rId4"/>
          <a:stretch>
            <a:fillRect/>
          </a:stretch>
        </p:blipFill>
        <p:spPr>
          <a:xfrm>
            <a:off x="471952" y="1433702"/>
            <a:ext cx="11248095" cy="4523624"/>
          </a:xfrm>
          <a:prstGeom prst="rect">
            <a:avLst/>
          </a:prstGeom>
        </p:spPr>
      </p:pic>
    </p:spTree>
    <p:extLst>
      <p:ext uri="{BB962C8B-B14F-4D97-AF65-F5344CB8AC3E}">
        <p14:creationId xmlns:p14="http://schemas.microsoft.com/office/powerpoint/2010/main" val="1417009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069080" cy="6858000"/>
          </a:xfrm>
          <a:prstGeom prst="rect">
            <a:avLst/>
          </a:prstGeom>
          <a:solidFill>
            <a:srgbClr val="25282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txBox="1"/>
          <p:nvPr/>
        </p:nvSpPr>
        <p:spPr>
          <a:xfrm>
            <a:off x="640080" y="2880360"/>
            <a:ext cx="3108960"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600" b="0" i="0" u="none" strike="noStrike" kern="1200" cap="none" spc="0" normalizeH="0" baseline="0" noProof="0" dirty="0">
                <a:ln>
                  <a:noFill/>
                </a:ln>
                <a:solidFill>
                  <a:srgbClr val="FFFFFF"/>
                </a:solidFill>
                <a:effectLst/>
                <a:uLnTx/>
                <a:uFillTx/>
                <a:latin typeface="Futura PT Bold" pitchFamily="34" charset="0"/>
                <a:ea typeface="Futura PT Bold" pitchFamily="34" charset="-122"/>
                <a:cs typeface="Futura PT Bold" pitchFamily="34" charset="-120"/>
              </a:rPr>
              <a:t>source</a:t>
            </a:r>
            <a:r>
              <a:rPr kumimoji="0" lang="en-US" sz="4600" b="0" i="0" u="none" strike="noStrike" kern="1200" cap="none" spc="0" normalizeH="0" baseline="0" noProof="0" dirty="0">
                <a:ln>
                  <a:noFill/>
                </a:ln>
                <a:solidFill>
                  <a:srgbClr val="EE3831"/>
                </a:solidFill>
                <a:effectLst/>
                <a:uLnTx/>
                <a:uFillTx/>
                <a:latin typeface="Futura PT Bold" pitchFamily="34" charset="0"/>
                <a:ea typeface="Futura PT Bold" pitchFamily="34" charset="-122"/>
                <a:cs typeface="Futura PT Bold" pitchFamily="34" charset="-120"/>
              </a:rPr>
              <a:t>.</a:t>
            </a:r>
            <a:endParaRPr kumimoji="0" lang="en-US" sz="4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txBox="1"/>
          <p:nvPr/>
        </p:nvSpPr>
        <p:spPr>
          <a:xfrm>
            <a:off x="658368" y="3767328"/>
            <a:ext cx="2926080" cy="10058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0D3D4"/>
                </a:solidFill>
                <a:effectLst/>
                <a:uLnTx/>
                <a:uFillTx/>
                <a:latin typeface="Futura PT Book" pitchFamily="34" charset="0"/>
                <a:ea typeface="Futura PT Book" pitchFamily="34" charset="-122"/>
                <a:cs typeface="Futura PT Book" pitchFamily="34" charset="-120"/>
              </a:rPr>
              <a:t>Ipsos iris — the IAB Australia endorsed digital audience measurement currency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4526280" y="566928"/>
            <a:ext cx="2267712" cy="1572768"/>
          </a:xfrm>
          <a:prstGeom prst="roundRect">
            <a:avLst>
              <a:gd name="adj" fmla="val 4070"/>
            </a:avLst>
          </a:prstGeom>
          <a:solidFill>
            <a:srgbClr val="F4F5F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txBox="1"/>
          <p:nvPr/>
        </p:nvSpPr>
        <p:spPr>
          <a:xfrm>
            <a:off x="4727448" y="749808"/>
            <a:ext cx="1901952"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E3831"/>
                </a:solidFill>
                <a:effectLst/>
                <a:uLnTx/>
                <a:uFillTx/>
                <a:latin typeface="Futura PT Bold" pitchFamily="34" charset="0"/>
                <a:ea typeface="Futura PT Bold" pitchFamily="34" charset="-122"/>
                <a:cs typeface="Futura PT Bold" pitchFamily="34" charset="-120"/>
              </a:rPr>
              <a:t>18+</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txBox="1"/>
          <p:nvPr/>
        </p:nvSpPr>
        <p:spPr>
          <a:xfrm>
            <a:off x="4727448" y="1261872"/>
            <a:ext cx="1901952" cy="78638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Australians measured across smartphone, PC/laptop, tablet and CTV</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9"/>
          <p:cNvSpPr/>
          <p:nvPr/>
        </p:nvSpPr>
        <p:spPr>
          <a:xfrm>
            <a:off x="6995160" y="566928"/>
            <a:ext cx="2267712" cy="1572768"/>
          </a:xfrm>
          <a:prstGeom prst="roundRect">
            <a:avLst>
              <a:gd name="adj" fmla="val 4070"/>
            </a:avLst>
          </a:prstGeom>
          <a:solidFill>
            <a:srgbClr val="F4F5F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0"/>
          <p:cNvSpPr txBox="1"/>
          <p:nvPr/>
        </p:nvSpPr>
        <p:spPr>
          <a:xfrm>
            <a:off x="7196328" y="749808"/>
            <a:ext cx="1901952"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E3831"/>
                </a:solidFill>
                <a:effectLst/>
                <a:uLnTx/>
                <a:uFillTx/>
                <a:latin typeface="Futura PT Bold" pitchFamily="34" charset="0"/>
                <a:ea typeface="Futura PT Bold" pitchFamily="34" charset="-122"/>
                <a:cs typeface="Futura PT Bold" pitchFamily="34" charset="-120"/>
              </a:rPr>
              <a:t>12,000</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1"/>
          <p:cNvSpPr txBox="1"/>
          <p:nvPr/>
        </p:nvSpPr>
        <p:spPr>
          <a:xfrm>
            <a:off x="7196328" y="1261872"/>
            <a:ext cx="1901952" cy="78638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establishment survey interviews a year, sizing the digital universe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2"/>
          <p:cNvSpPr/>
          <p:nvPr/>
        </p:nvSpPr>
        <p:spPr>
          <a:xfrm>
            <a:off x="9464040" y="566928"/>
            <a:ext cx="2267712" cy="1572768"/>
          </a:xfrm>
          <a:prstGeom prst="roundRect">
            <a:avLst>
              <a:gd name="adj" fmla="val 4070"/>
            </a:avLst>
          </a:prstGeom>
          <a:solidFill>
            <a:srgbClr val="F4F5F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3"/>
          <p:cNvSpPr txBox="1"/>
          <p:nvPr/>
        </p:nvSpPr>
        <p:spPr>
          <a:xfrm>
            <a:off x="9665208" y="749808"/>
            <a:ext cx="1901952"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E3831"/>
                </a:solidFill>
                <a:effectLst/>
                <a:uLnTx/>
                <a:uFillTx/>
                <a:latin typeface="Futura PT Bold" pitchFamily="34" charset="0"/>
                <a:ea typeface="Futura PT Bold" pitchFamily="34" charset="-122"/>
                <a:cs typeface="Futura PT Bold" pitchFamily="34" charset="-120"/>
              </a:rPr>
              <a:t>hybrid</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txBox="1"/>
          <p:nvPr/>
        </p:nvSpPr>
        <p:spPr>
          <a:xfrm>
            <a:off x="9665208" y="1261872"/>
            <a:ext cx="1901952" cy="78638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passive single-source panel combined with site-centric census data</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txBox="1"/>
          <p:nvPr/>
        </p:nvSpPr>
        <p:spPr>
          <a:xfrm>
            <a:off x="4526280" y="2298700"/>
            <a:ext cx="7205472"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5282A"/>
                </a:solidFill>
                <a:effectLst/>
                <a:uLnTx/>
                <a:uFillTx/>
                <a:latin typeface="Futura PT Demi" pitchFamily="34" charset="0"/>
                <a:ea typeface="Futura PT Demi" pitchFamily="34" charset="-122"/>
                <a:cs typeface="Futura PT Demi" pitchFamily="34" charset="-120"/>
              </a:rPr>
              <a:t>about Ipsos iris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6"/>
          <p:cNvSpPr txBox="1"/>
          <p:nvPr/>
        </p:nvSpPr>
        <p:spPr>
          <a:xfrm>
            <a:off x="4526280" y="2616200"/>
            <a:ext cx="7205472" cy="3276600"/>
          </a:xfrm>
          <a:prstGeom prst="rect">
            <a:avLst/>
          </a:prstGeom>
          <a:noFill/>
          <a:ln/>
        </p:spPr>
        <p:txBody>
          <a:bodyPr wrap="square" lIns="0" tIns="0" rIns="0" bIns="0" rtlCol="0" anchor="t" anchorCtr="0"/>
          <a:lstStyle/>
          <a:p>
            <a:pPr marL="0" marR="0" lvl="0" indent="0" algn="l" defTabSz="914400" rtl="0" eaLnBrk="1" fontAlgn="auto" latinLnBrk="0" hangingPunct="1">
              <a:lnSpc>
                <a:spcPct val="122000"/>
              </a:lnSpc>
              <a:spcBef>
                <a:spcPts val="0"/>
              </a:spcBef>
              <a:spcAft>
                <a:spcPts val="200"/>
              </a:spcAft>
              <a:buClrTx/>
              <a:buSzTx/>
              <a:buFontTx/>
              <a:buNone/>
              <a:tabLst/>
              <a:defRPr/>
            </a:pPr>
            <a:r>
              <a:rPr kumimoji="0" lang="en-US" sz="115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Ipsos iris is the IAB Australia endorsed digital content measurement system for the planning, buying and reporting of digital audiences in Australia.</a:t>
            </a:r>
          </a:p>
          <a:p>
            <a:pPr marL="0" marR="0" lvl="0" indent="0" algn="l" defTabSz="914400" rtl="0" eaLnBrk="1" fontAlgn="auto" latinLnBrk="0" hangingPunct="1">
              <a:lnSpc>
                <a:spcPct val="122000"/>
              </a:lnSpc>
              <a:spcBef>
                <a:spcPts val="0"/>
              </a:spcBef>
              <a:spcAft>
                <a:spcPts val="200"/>
              </a:spcAft>
              <a:buClrTx/>
              <a:buSzTx/>
              <a:buFontTx/>
              <a:buNone/>
              <a:tabLst/>
              <a:defRPr/>
            </a:pPr>
            <a:r>
              <a:rPr kumimoji="0" lang="en-US" sz="115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It is an inclusive, standardised currency providing a level playing field for comparison of digital audience reach and characteristics, along with other insights about Australians aged 18+ who access digital content and services on smartphone, PC/laptop, tablet and CTV devices.</a:t>
            </a:r>
          </a:p>
          <a:p>
            <a:pPr marL="0" marR="0" lvl="0" indent="0" algn="l" defTabSz="914400" rtl="0" eaLnBrk="1" fontAlgn="auto" latinLnBrk="0" hangingPunct="1">
              <a:lnSpc>
                <a:spcPct val="122000"/>
              </a:lnSpc>
              <a:spcBef>
                <a:spcPts val="0"/>
              </a:spcBef>
              <a:spcAft>
                <a:spcPts val="200"/>
              </a:spcAft>
              <a:buClrTx/>
              <a:buSzTx/>
              <a:buFontTx/>
              <a:buNone/>
              <a:tabLst/>
              <a:defRPr/>
            </a:pPr>
            <a:r>
              <a:rPr lang="en-AU" sz="1150" dirty="0">
                <a:solidFill>
                  <a:srgbClr val="3D3935"/>
                </a:solidFill>
                <a:latin typeface="Futura PT Book" pitchFamily="34" charset="0"/>
              </a:rPr>
              <a:t>From July 2026, Ipsos iris reports audiences aged 18+ only, excluding 14–17-year-olds. Due to this change, audience figures from July 2026 onwards cannot be compared with pre-July 2026 (14+) data, and growth or decline comparisons across this period are not valid.</a:t>
            </a:r>
          </a:p>
          <a:p>
            <a:pPr marL="0" marR="0" lvl="0" indent="0" algn="l" defTabSz="914400" rtl="0" eaLnBrk="1" fontAlgn="auto" latinLnBrk="0" hangingPunct="1">
              <a:lnSpc>
                <a:spcPct val="122000"/>
              </a:lnSpc>
              <a:spcBef>
                <a:spcPts val="0"/>
              </a:spcBef>
              <a:spcAft>
                <a:spcPts val="200"/>
              </a:spcAft>
              <a:buClrTx/>
              <a:buSzTx/>
              <a:buFontTx/>
              <a:buNone/>
              <a:tabLst/>
              <a:defRPr/>
            </a:pPr>
            <a:r>
              <a:rPr lang="en-US" sz="1150" dirty="0">
                <a:solidFill>
                  <a:srgbClr val="3D3935"/>
                </a:solidFill>
                <a:latin typeface="Futura PT Book" pitchFamily="34" charset="0"/>
              </a:rPr>
              <a:t>Ipsos iris brings </a:t>
            </a:r>
            <a:r>
              <a:rPr kumimoji="0" lang="en-US" sz="115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a hybrid methodology combining metered data from a high quality, nationally representative, single-source passive panel with site-centric census measurement. Ipsos conducts an establishment survey of 12,000 Australians per annum to capture digital device ownership and usage at both household and personal level. The survey creates the digital universe on which online audiences are projected</a:t>
            </a:r>
            <a:r>
              <a:rPr lang="en-US" sz="1150" dirty="0">
                <a:solidFill>
                  <a:srgbClr val="3D3935"/>
                </a:solidFill>
                <a:latin typeface="Futura PT Book" pitchFamily="34" charset="0"/>
                <a:ea typeface="Futura PT Book" pitchFamily="34" charset="-122"/>
                <a:cs typeface="Futura PT Book" pitchFamily="34" charset="-120"/>
              </a:rPr>
              <a:t> </a:t>
            </a:r>
            <a:r>
              <a:rPr kumimoji="0" lang="en-US" sz="115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and provides panel recruitment targets covering demographics and device ownership.</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2000"/>
              </a:lnSpc>
              <a:spcBef>
                <a:spcPts val="0"/>
              </a:spcBef>
              <a:spcAft>
                <a:spcPts val="200"/>
              </a:spcAft>
              <a:buClrTx/>
              <a:buSzTx/>
              <a:buFontTx/>
              <a:buNone/>
              <a:tabLst/>
              <a:defRPr/>
            </a:pPr>
            <a:r>
              <a:rPr kumimoji="0" lang="en-US" sz="1150" b="0" i="0" u="none" strike="noStrike" kern="1200" cap="none" spc="0" normalizeH="0" baseline="0" noProof="0" dirty="0">
                <a:ln>
                  <a:noFill/>
                </a:ln>
                <a:solidFill>
                  <a:srgbClr val="3D3935"/>
                </a:solidFill>
                <a:effectLst/>
                <a:uLnTx/>
                <a:uFillTx/>
                <a:latin typeface="Futura PT Book" pitchFamily="34" charset="0"/>
                <a:ea typeface="Futura PT Book" pitchFamily="34" charset="-122"/>
                <a:cs typeface="Futura PT Book" pitchFamily="34" charset="-120"/>
              </a:rPr>
              <a:t>Data from the Ipsos iris digital currency and from the establishment survey is included in these nickable charts.</a:t>
            </a:r>
          </a:p>
          <a:p>
            <a:pPr marL="0" marR="0" lvl="0" indent="0" algn="l" defTabSz="914400" rtl="0" eaLnBrk="1" fontAlgn="auto" latinLnBrk="0" hangingPunct="1">
              <a:lnSpc>
                <a:spcPct val="122000"/>
              </a:lnSpc>
              <a:spcBef>
                <a:spcPts val="0"/>
              </a:spcBef>
              <a:spcAft>
                <a:spcPts val="200"/>
              </a:spcAft>
              <a:buClrTx/>
              <a:buSzTx/>
              <a:buFontTx/>
              <a:buNone/>
              <a:tabLst/>
              <a:defRPr/>
            </a:pPr>
            <a:r>
              <a:rPr lang="en-US" sz="1150" dirty="0">
                <a:solidFill>
                  <a:srgbClr val="3D3935"/>
                </a:solidFill>
                <a:latin typeface="Futura PT Book" pitchFamily="34" charset="0"/>
              </a:rPr>
              <a:t>Further information is available at </a:t>
            </a:r>
            <a:r>
              <a:rPr lang="en-US" sz="1150" dirty="0">
                <a:solidFill>
                  <a:srgbClr val="3D3935"/>
                </a:solidFill>
                <a:latin typeface="Futura PT Book" pitchFamily="34" charset="0"/>
                <a:hlinkClick r:id="rId3"/>
              </a:rPr>
              <a:t>IAB Australia</a:t>
            </a:r>
            <a:r>
              <a:rPr lang="en-US" sz="1150" dirty="0">
                <a:solidFill>
                  <a:srgbClr val="3D3935"/>
                </a:solidFill>
                <a:latin typeface="Futura PT Book" pitchFamily="34" charset="0"/>
              </a:rPr>
              <a:t> and </a:t>
            </a:r>
            <a:r>
              <a:rPr lang="en-US" sz="1150" dirty="0">
                <a:solidFill>
                  <a:srgbClr val="3D3935"/>
                </a:solidFill>
                <a:latin typeface="Futura PT Book" pitchFamily="34" charset="0"/>
                <a:hlinkClick r:id="rId4"/>
              </a:rPr>
              <a:t>Ipsos iris Australia. </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3" name="Copied Picture 9" descr="Logo&#10;&#10;Description automatically generated">
            <a:extLst>
              <a:ext uri="{FF2B5EF4-FFF2-40B4-BE49-F238E27FC236}">
                <a16:creationId xmlns:a16="http://schemas.microsoft.com/office/drawing/2014/main" id="{26244804-4410-9A61-E02C-453F34E4787A}"/>
              </a:ext>
            </a:extLst>
          </p:cNvPr>
          <p:cNvPicPr>
            <a:picLocks noChangeAspect="1"/>
          </p:cNvPicPr>
          <p:nvPr/>
        </p:nvPicPr>
        <p:blipFill>
          <a:blip r:embed="rId5"/>
          <a:stretch>
            <a:fillRect/>
          </a:stretch>
        </p:blipFill>
        <p:spPr>
          <a:xfrm>
            <a:off x="4557664" y="5943600"/>
            <a:ext cx="546100" cy="723900"/>
          </a:xfrm>
          <a:prstGeom prst="rect">
            <a:avLst/>
          </a:prstGeom>
        </p:spPr>
      </p:pic>
      <p:pic>
        <p:nvPicPr>
          <p:cNvPr id="25" name="Copied Picture 10" descr="Logo&#10;&#10;Description automatically generated">
            <a:extLst>
              <a:ext uri="{FF2B5EF4-FFF2-40B4-BE49-F238E27FC236}">
                <a16:creationId xmlns:a16="http://schemas.microsoft.com/office/drawing/2014/main" id="{41D36F91-F48C-E04A-C705-E36AD4B42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9964" y="6083300"/>
            <a:ext cx="419100" cy="381000"/>
          </a:xfrm>
          <a:prstGeom prst="rect">
            <a:avLst/>
          </a:prstGeom>
        </p:spPr>
      </p:pic>
    </p:spTree>
    <p:extLst>
      <p:ext uri="{BB962C8B-B14F-4D97-AF65-F5344CB8AC3E}">
        <p14:creationId xmlns:p14="http://schemas.microsoft.com/office/powerpoint/2010/main" val="3761563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5859D3D-685A-406C-9945-E98A937AB12D}">
  <we:reference id="11d7cf85-ae5a-43b8-bc58-1e1a151cce24" version="1.0.0.1" store="EXCatalog" storeType="EXCatalog"/>
  <we:alternateReferences>
    <we:reference id="WA200010725" version="1.0.0.1" store="en-US" storeType="OMEX"/>
  </we:alternateReferences>
  <we:properties>
    <we:property name="claude.fileId" value="&quot;2593f9bf-8bfc-4234-b1f6-084089f9ec0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6395</TotalTime>
  <Words>582</Words>
  <Application>Microsoft Office PowerPoint</Application>
  <PresentationFormat>Widescreen</PresentationFormat>
  <Paragraphs>28</Paragraphs>
  <Slides>7</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Aptos</vt:lpstr>
      <vt:lpstr>Arial</vt:lpstr>
      <vt:lpstr>Calibri</vt:lpstr>
      <vt:lpstr>Calibri Light</vt:lpstr>
      <vt:lpstr>Futura PT Bold</vt:lpstr>
      <vt:lpstr>Futura PT Book</vt:lpstr>
      <vt:lpstr>Futura PT Demi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Lorenza Mallia</dc:creator>
  <cp:lastModifiedBy>Natalie Stanbury</cp:lastModifiedBy>
  <cp:revision>324</cp:revision>
  <dcterms:created xsi:type="dcterms:W3CDTF">2023-02-21T05:50:13Z</dcterms:created>
  <dcterms:modified xsi:type="dcterms:W3CDTF">2026-09-23T02:14:22Z</dcterms:modified>
</cp:coreProperties>
</file>