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459" r:id="rId2"/>
    <p:sldId id="2467" r:id="rId3"/>
    <p:sldId id="2476" r:id="rId4"/>
    <p:sldId id="2471" r:id="rId5"/>
    <p:sldId id="2477" r:id="rId6"/>
    <p:sldId id="2478" r:id="rId7"/>
    <p:sldId id="2479" r:id="rId8"/>
    <p:sldId id="24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B4A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8"/>
    <p:restoredTop sz="96197"/>
  </p:normalViewPr>
  <p:slideViewPr>
    <p:cSldViewPr>
      <p:cViewPr varScale="1">
        <p:scale>
          <a:sx n="103" d="100"/>
          <a:sy n="103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E4529-1A2B-0349-A8F6-64E6CEA2D377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EA30-2D01-0C4C-B06B-5F6109F0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5831-97EE-7FA8-4D3C-5063A633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F7AAB-C01C-3E08-8C5B-DF3678DA7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B4B39-3C70-A8D8-1E85-41B762FC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AE86-F51D-F746-8FC3-B8D14C2DC5E8}" type="datetime1">
              <a:rPr lang="en-AU" smtClean="0"/>
              <a:t>27/05/2026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C9CBD-B7CB-222A-1B22-5D82F0D9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53F4-846E-FB7A-B53E-DFBE6156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7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11476-E9CC-6D96-AE69-C036E138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FF201-7372-06DE-E958-7C7C2F7A8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D60AB-C1D7-3079-D4FF-D41921F8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D881-6A2E-A74A-8399-1DEDA9841896}" type="datetime1">
              <a:rPr lang="en-AU" smtClean="0"/>
              <a:t>27/05/2026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3C2E6-20B2-2824-9F39-0DC5CD8E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A5B2-7E0C-2C6D-C417-84DE92DA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9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F971B-1A29-36DE-7D00-152D9D10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5BDEA-F079-B910-6FE2-099E27FEA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1EA7D-F7D8-F946-8433-5E0EDDAC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9717-7AA7-FE45-A7C0-0BC8C5A5CC2A}" type="datetime1">
              <a:rPr lang="en-AU" smtClean="0"/>
              <a:t>27/05/2026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54EBF-2032-9623-3384-62BD8BA0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334C9-BC27-6ECB-A9FA-7FB67E1B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3B9FC-AA5B-D3FF-5D1E-FF07B7FB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A74CC-E0F9-6FFD-DA8E-D74D6856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542FB-C153-773C-7AD4-29781ACF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751D-046E-704B-B961-35B810B651B6}" type="datetime1">
              <a:rPr lang="en-AU" smtClean="0"/>
              <a:t>27/05/2026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AE47F-9F4F-558B-E91E-A327709CE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CF98C-4795-6080-16D0-51F2C8A5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5E85-FD56-15C3-9AEA-2A3186BD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17AF-4058-FBAE-9F80-8CCACA34D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B15FC-D05A-3B6D-3850-99194542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9154-23C0-094C-8A32-BA7243685491}" type="datetime1">
              <a:rPr lang="en-AU" smtClean="0"/>
              <a:t>27/05/2026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A768-C67A-909A-8758-247B8DB1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01EF5-5AB1-7498-0205-247D2F7E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1C31-F7D3-A359-ADE1-2A9F6CF6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F100C-2ACC-B39C-4F51-CABB30F91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E184D-99B1-7616-C7AD-57034ED9E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6E5C6-5F82-3DCC-8BA2-8B64573C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4A3-33A0-514E-A515-599856297F44}" type="datetime1">
              <a:rPr lang="en-AU" smtClean="0"/>
              <a:t>27/05/2026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0D1B0-66BE-B193-D63A-A0E492D6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211D8-A45C-51EC-21DC-EF15F8B6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2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43D8-52BA-9411-3FDE-AF02DB35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9CAC9-3EF6-A540-63C6-406B5231A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EE8A7-A2CB-951C-65D4-2B2395306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84E52-61AC-6124-EBCE-B97510496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CDD56-181D-D0E1-CAA4-934AF27FD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0780E-3CB2-6335-A056-E4253398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B40-2CBF-A344-BD81-9CA6C0329241}" type="datetime1">
              <a:rPr lang="en-AU" smtClean="0"/>
              <a:t>27/05/2026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AC207E-5F90-D239-84EF-B9466077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350771-6B1E-5256-837A-939FD005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4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BCEA-A6CD-E7AF-395D-F589C032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FBCA5-DEFA-C6D8-BEB6-68780189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FD98-9EE8-5843-A58F-D1F4039734FB}" type="datetime1">
              <a:rPr lang="en-AU" smtClean="0"/>
              <a:t>27/05/2026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419CB-9E5A-1BBE-4099-0D4E02F4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EAEAE-E6FE-E337-1666-D606AB34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0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165E5-BDE4-E02C-B11F-26B27A44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E115-D746-ED49-8955-374DB65EFB10}" type="datetime1">
              <a:rPr lang="en-AU" smtClean="0"/>
              <a:t>27/05/2026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5754B-A44F-C52E-9245-A0503800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867C5-85FC-5F55-48F8-B9494802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3555-816B-147D-B4AE-F14509FE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0C76E-6C26-825F-5D11-B564D613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4ED5C-0029-BA36-0361-B57F86C44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69AFC-E1C2-99E8-9CDB-8F4DBD4E5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1B8-17C7-9A43-99AD-467200CD6C2C}" type="datetime1">
              <a:rPr lang="en-AU" smtClean="0"/>
              <a:t>27/05/2026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173E-BB1D-09F8-E9CD-93050B62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86B1C-219C-E553-E76D-409BC695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8030-979C-ED83-7C64-28139EAE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2EC230-4ABF-6387-2826-0DDD8D082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5A57F-411B-F893-A45D-E0DEE2562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A9DBF-A625-A635-0057-986CD313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6403-E898-5947-AA4B-28536C10A657}" type="datetime1">
              <a:rPr lang="en-AU" smtClean="0"/>
              <a:t>27/05/2026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09DD4-33F1-F644-E940-8DD8D7F7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23771-1A59-FC74-042F-AE2EA8DC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91271-6E8A-69E4-360E-A04E768E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182DB-CE90-2C00-D867-5940F83A7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6407-7BEA-5854-D1B7-75AE00D16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6AD4-8939-3042-B82F-C6F4DED31BE6}" type="datetime1">
              <a:rPr lang="en-AU" smtClean="0"/>
              <a:t>27/05/2026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14F73-569D-66BA-3952-5E211FCCF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5E773-9FDB-F792-BA18-BF359EBF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ris-au.ipso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iris-au.ipsos.com/ranking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E401F-B00C-41D8-DDF0-304D9BEB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118766B-B2D8-7444-8ABD-B1F653B8CD0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96060E-2AB9-A873-5F0B-79FE789B2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609FA-491A-849C-9206-8ADD9D7E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70CF60-76A6-6A1F-7FEE-3FB38100CB98}"/>
              </a:ext>
            </a:extLst>
          </p:cNvPr>
          <p:cNvSpPr/>
          <p:nvPr/>
        </p:nvSpPr>
        <p:spPr>
          <a:xfrm>
            <a:off x="1" y="6290839"/>
            <a:ext cx="12191999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2340AE9-607C-D094-C5C6-BD6EE6E3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464627D0-823A-8CFF-D4EC-BF6CE71812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1666" y="599877"/>
            <a:ext cx="10802115" cy="97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200"/>
            </a:pPr>
            <a:r>
              <a:rPr lang="en-US" sz="2800" b="1" dirty="0">
                <a:latin typeface="Futura PT Demi" panose="020B0502020204020303" pitchFamily="34" charset="77"/>
              </a:rPr>
              <a:t>57% of Australians have switched a provider due to price increases</a:t>
            </a:r>
            <a:endParaRPr sz="2800" b="1" dirty="0">
              <a:latin typeface="Futura PT Demi" panose="020B0502020204020303" pitchFamily="34" charset="77"/>
            </a:endParaRPr>
          </a:p>
        </p:txBody>
      </p:sp>
      <p:sp>
        <p:nvSpPr>
          <p:cNvPr id="20" name="Google Shape;119;p6">
            <a:extLst>
              <a:ext uri="{FF2B5EF4-FFF2-40B4-BE49-F238E27FC236}">
                <a16:creationId xmlns:a16="http://schemas.microsoft.com/office/drawing/2014/main" id="{45C60EA3-E9B4-45FC-5211-80CAA67CF5A9}"/>
              </a:ext>
            </a:extLst>
          </p:cNvPr>
          <p:cNvSpPr txBox="1"/>
          <p:nvPr/>
        </p:nvSpPr>
        <p:spPr>
          <a:xfrm>
            <a:off x="1089193" y="6497682"/>
            <a:ext cx="1076855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Source: </a:t>
            </a:r>
            <a:r>
              <a:rPr lang="fr-FR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NAB Consumer Sentiment Survey, Q1 2026</a:t>
            </a:r>
            <a:endParaRPr dirty="0">
              <a:latin typeface="Futura PT Book" panose="020B05020202040203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7B23F-7363-BF2A-F97D-500320866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65" y="1296086"/>
            <a:ext cx="5414108" cy="4680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7BDBB0-46DC-4A28-0ABF-767375750597}"/>
              </a:ext>
            </a:extLst>
          </p:cNvPr>
          <p:cNvSpPr txBox="1"/>
          <p:nvPr/>
        </p:nvSpPr>
        <p:spPr>
          <a:xfrm>
            <a:off x="659877" y="2323032"/>
            <a:ext cx="32851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utura PT Book" panose="020B0502020204020303" pitchFamily="34" charset="0"/>
              </a:rPr>
              <a:t>NAB’s consumer sentiment survey findings show that price increases are driving tangible changes in consumer </a:t>
            </a:r>
            <a:r>
              <a:rPr lang="en-US" dirty="0" err="1">
                <a:latin typeface="Futura PT Book" panose="020B0502020204020303" pitchFamily="34" charset="0"/>
              </a:rPr>
              <a:t>behaviour</a:t>
            </a:r>
            <a:r>
              <a:rPr lang="en-US" dirty="0">
                <a:latin typeface="Futura PT Book" panose="020B0502020204020303" pitchFamily="34" charset="0"/>
              </a:rPr>
              <a:t>. </a:t>
            </a:r>
          </a:p>
          <a:p>
            <a:pPr algn="ctr"/>
            <a:r>
              <a:rPr lang="en-US" dirty="0">
                <a:latin typeface="Futura PT Book" panose="020B0502020204020303" pitchFamily="34" charset="0"/>
              </a:rPr>
              <a:t>Supermarkets were the most frequently switched category, underscoring groceries as the frontline of cost-of-living pressure. Insurance, internet and mobile services, streaming platforms and energy retailers have also seen elevated churn.</a:t>
            </a:r>
            <a:endParaRPr lang="en-AU" dirty="0">
              <a:latin typeface="Futura PT Book" panose="020B0502020204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9FA258-E000-F0C3-F965-6F57014D423A}"/>
              </a:ext>
            </a:extLst>
          </p:cNvPr>
          <p:cNvSpPr/>
          <p:nvPr/>
        </p:nvSpPr>
        <p:spPr>
          <a:xfrm>
            <a:off x="672934" y="1500609"/>
            <a:ext cx="3240405" cy="45719"/>
          </a:xfrm>
          <a:prstGeom prst="rect">
            <a:avLst/>
          </a:prstGeom>
          <a:solidFill>
            <a:srgbClr val="F0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65F77F-9BE4-C2E0-35EA-4DF5E345A1D9}"/>
              </a:ext>
            </a:extLst>
          </p:cNvPr>
          <p:cNvSpPr/>
          <p:nvPr/>
        </p:nvSpPr>
        <p:spPr>
          <a:xfrm>
            <a:off x="695324" y="5790670"/>
            <a:ext cx="3240405" cy="45719"/>
          </a:xfrm>
          <a:prstGeom prst="rect">
            <a:avLst/>
          </a:prstGeom>
          <a:solidFill>
            <a:srgbClr val="F0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B Logo (National Australia Bank Logo) and symbol, meaning ...">
            <a:extLst>
              <a:ext uri="{FF2B5EF4-FFF2-40B4-BE49-F238E27FC236}">
                <a16:creationId xmlns:a16="http://schemas.microsoft.com/office/drawing/2014/main" id="{6F04C185-DCB3-4A0E-5C7C-6FADCE9F7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45" y="1726452"/>
            <a:ext cx="1099234" cy="61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7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75923-E422-EB79-AA59-136514CAE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30B489-0AF2-ADD4-DB96-3004CDC4E001}"/>
              </a:ext>
            </a:extLst>
          </p:cNvPr>
          <p:cNvSpPr/>
          <p:nvPr/>
        </p:nvSpPr>
        <p:spPr>
          <a:xfrm>
            <a:off x="1" y="6290839"/>
            <a:ext cx="12191999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10C2B43-4AAB-0061-39FD-3E6DF77D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9B752B19-0BFB-A447-455E-9107AFF5BB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0486" y="545055"/>
            <a:ext cx="11495238" cy="97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200"/>
            </a:pPr>
            <a:r>
              <a:rPr lang="en-US" sz="2800" b="1" dirty="0">
                <a:latin typeface="Futura PT Demi" panose="020B0502020204020303" pitchFamily="34" charset="77"/>
              </a:rPr>
              <a:t>retailer websites and apps are helping Australians navigate</a:t>
            </a:r>
            <a:br>
              <a:rPr lang="en-US" sz="2800" b="1" dirty="0">
                <a:latin typeface="Futura PT Demi" panose="020B0502020204020303" pitchFamily="34" charset="77"/>
              </a:rPr>
            </a:br>
            <a:r>
              <a:rPr lang="en-US" sz="2800" b="1" dirty="0">
                <a:latin typeface="Futura PT Demi" panose="020B0502020204020303" pitchFamily="34" charset="77"/>
              </a:rPr>
              <a:t>cost-of-living pressures</a:t>
            </a:r>
            <a:endParaRPr sz="2800" b="1" dirty="0">
              <a:latin typeface="Futura PT Demi" panose="020B0502020204020303" pitchFamily="34" charset="77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A7CE2802-F199-3CD1-1651-8F601AE5D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" y="6376777"/>
            <a:ext cx="415364" cy="381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883B4E-4B0B-13B2-05AE-04C3F3F0E913}"/>
              </a:ext>
            </a:extLst>
          </p:cNvPr>
          <p:cNvSpPr txBox="1"/>
          <p:nvPr/>
        </p:nvSpPr>
        <p:spPr>
          <a:xfrm>
            <a:off x="701812" y="2633210"/>
            <a:ext cx="35627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utura PT Book" panose="020B0502020204020303" pitchFamily="34" charset="0"/>
              </a:rPr>
              <a:t>Most Australians </a:t>
            </a:r>
            <a:br>
              <a:rPr lang="en-US" dirty="0">
                <a:latin typeface="Futura PT Book" panose="020B0502020204020303" pitchFamily="34" charset="0"/>
              </a:rPr>
            </a:br>
            <a:r>
              <a:rPr lang="en-US" dirty="0">
                <a:latin typeface="Futura PT Book" panose="020B0502020204020303" pitchFamily="34" charset="0"/>
              </a:rPr>
              <a:t>(over 22.2 million) visited a retail or commerce website or app </a:t>
            </a:r>
            <a:br>
              <a:rPr lang="en-US" dirty="0">
                <a:latin typeface="Futura PT Book" panose="020B0502020204020303" pitchFamily="34" charset="0"/>
              </a:rPr>
            </a:br>
            <a:r>
              <a:rPr lang="en-US" dirty="0">
                <a:latin typeface="Futura PT Book" panose="020B0502020204020303" pitchFamily="34" charset="0"/>
              </a:rPr>
              <a:t>in April 2026. </a:t>
            </a:r>
            <a:br>
              <a:rPr lang="en-US" dirty="0">
                <a:latin typeface="Futura PT Book" panose="020B0502020204020303" pitchFamily="34" charset="0"/>
              </a:rPr>
            </a:br>
            <a:r>
              <a:rPr lang="en-US" dirty="0">
                <a:latin typeface="Futura PT Book" panose="020B0502020204020303" pitchFamily="34" charset="0"/>
              </a:rPr>
              <a:t>The overall category is up 2% year on year (April 2025 v April 2026). </a:t>
            </a:r>
          </a:p>
          <a:p>
            <a:pPr algn="ctr"/>
            <a:r>
              <a:rPr lang="en-US" dirty="0">
                <a:latin typeface="Futura PT Book" panose="020B0502020204020303" pitchFamily="34" charset="0"/>
              </a:rPr>
              <a:t>Supermarkets, fashion, beauty, health, books, computer hardware and pets retail websites and apps have grown at a stronger rate than the overall category.</a:t>
            </a:r>
          </a:p>
          <a:p>
            <a:pPr algn="ctr"/>
            <a:endParaRPr lang="en-AU" sz="1600" dirty="0">
              <a:latin typeface="Futura PT Book" panose="020B0502020204020303" pitchFamily="34" charset="0"/>
            </a:endParaRPr>
          </a:p>
        </p:txBody>
      </p:sp>
      <p:sp>
        <p:nvSpPr>
          <p:cNvPr id="20" name="Google Shape;119;p6">
            <a:extLst>
              <a:ext uri="{FF2B5EF4-FFF2-40B4-BE49-F238E27FC236}">
                <a16:creationId xmlns:a16="http://schemas.microsoft.com/office/drawing/2014/main" id="{7410291B-5CB4-8519-2FFC-CE945B7501E6}"/>
              </a:ext>
            </a:extLst>
          </p:cNvPr>
          <p:cNvSpPr txBox="1"/>
          <p:nvPr/>
        </p:nvSpPr>
        <p:spPr>
          <a:xfrm>
            <a:off x="1448211" y="6470725"/>
            <a:ext cx="1076855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Source: Ipsos iris Online Audience Measurement Service April 2026 (year on year April 2025 v April 2026), Age 14+, PC/laptop/smartphone/tablet, Retail and Commerce category and selected subcategories, Audience (000)</a:t>
            </a:r>
            <a:endParaRPr dirty="0">
              <a:latin typeface="Futura PT Book" panose="020B0502020204020303" pitchFamily="34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E36552-8461-FCD3-BD28-DC95E6878BC8}"/>
              </a:ext>
            </a:extLst>
          </p:cNvPr>
          <p:cNvSpPr/>
          <p:nvPr/>
        </p:nvSpPr>
        <p:spPr>
          <a:xfrm>
            <a:off x="694559" y="1813904"/>
            <a:ext cx="3601216" cy="46800"/>
          </a:xfrm>
          <a:prstGeom prst="rect">
            <a:avLst/>
          </a:prstGeom>
          <a:solidFill>
            <a:srgbClr val="F0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131F76-7B6D-73E8-D30B-B971ED238B60}"/>
              </a:ext>
            </a:extLst>
          </p:cNvPr>
          <p:cNvSpPr/>
          <p:nvPr/>
        </p:nvSpPr>
        <p:spPr>
          <a:xfrm>
            <a:off x="694559" y="5763178"/>
            <a:ext cx="3601216" cy="46800"/>
          </a:xfrm>
          <a:prstGeom prst="rect">
            <a:avLst/>
          </a:prstGeom>
          <a:solidFill>
            <a:srgbClr val="F0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071BBB-9CAD-FA7D-3364-B3423E37E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05" y="1899128"/>
            <a:ext cx="638175" cy="638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7DD62-8DCE-DCD2-A3AF-244C92F76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493" y="1532646"/>
            <a:ext cx="6550299" cy="44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3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3DE61-3D64-EE27-D2D1-452E5DF93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C99A1E-FCD4-939B-4A18-0B542DDCD402}"/>
              </a:ext>
            </a:extLst>
          </p:cNvPr>
          <p:cNvSpPr/>
          <p:nvPr/>
        </p:nvSpPr>
        <p:spPr>
          <a:xfrm>
            <a:off x="1" y="6290839"/>
            <a:ext cx="12191999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62084F0-1973-5DBB-A7C3-67755BCCB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4548B211-C11A-F096-2B39-6419ACF646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4560" y="486908"/>
            <a:ext cx="11495238" cy="97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200"/>
            </a:pPr>
            <a:r>
              <a:rPr lang="en-US" sz="2800" b="1" dirty="0">
                <a:latin typeface="Futura PT Demi" panose="020B0502020204020303" pitchFamily="34" charset="77"/>
              </a:rPr>
              <a:t>time spent on supermarket websites and apps is rising</a:t>
            </a:r>
            <a:br>
              <a:rPr lang="en-US" sz="2800" b="1" dirty="0">
                <a:latin typeface="Futura PT Demi" panose="020B0502020204020303" pitchFamily="34" charset="77"/>
              </a:rPr>
            </a:br>
            <a:r>
              <a:rPr lang="en-US" sz="2800" b="1" dirty="0">
                <a:latin typeface="Futura PT Demi" panose="020B0502020204020303" pitchFamily="34" charset="77"/>
              </a:rPr>
              <a:t>as Australians seek value and ways to control spending</a:t>
            </a:r>
            <a:endParaRPr sz="2800" b="1" dirty="0">
              <a:latin typeface="Futura PT Demi" panose="020B0502020204020303" pitchFamily="34" charset="77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7FA7CD8D-E827-2A0A-BC7A-F2EAF3569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" y="6376777"/>
            <a:ext cx="415364" cy="381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FD74DB-DF3C-3AA4-810F-2FB35715CB8A}"/>
              </a:ext>
            </a:extLst>
          </p:cNvPr>
          <p:cNvSpPr txBox="1"/>
          <p:nvPr/>
        </p:nvSpPr>
        <p:spPr>
          <a:xfrm>
            <a:off x="646413" y="2806128"/>
            <a:ext cx="2929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utura PT Book" panose="020B0502020204020303" pitchFamily="34" charset="0"/>
              </a:rPr>
              <a:t>Coles Group and Woolworths supermarket online audiences are both up 8% year on year (April 2025 v April 2026).</a:t>
            </a:r>
          </a:p>
          <a:p>
            <a:pPr algn="ctr"/>
            <a:r>
              <a:rPr lang="en-US" dirty="0">
                <a:latin typeface="Futura PT Book" panose="020B0502020204020303" pitchFamily="34" charset="0"/>
              </a:rPr>
              <a:t>Coles grew to 12 million in April 2026, its highest audience on record. </a:t>
            </a:r>
          </a:p>
          <a:p>
            <a:pPr algn="ctr"/>
            <a:r>
              <a:rPr lang="en-US" dirty="0">
                <a:latin typeface="Futura PT Book" panose="020B0502020204020303" pitchFamily="34" charset="0"/>
              </a:rPr>
              <a:t>Av time spent per person with Woolworths increased 18% year on year.</a:t>
            </a:r>
            <a:endParaRPr lang="en-AU" sz="1600" dirty="0">
              <a:latin typeface="Futura PT Book" panose="020B05020202040203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E2BC7B-C27F-5EB6-82AE-1CC15ABA95D1}"/>
              </a:ext>
            </a:extLst>
          </p:cNvPr>
          <p:cNvSpPr/>
          <p:nvPr/>
        </p:nvSpPr>
        <p:spPr>
          <a:xfrm>
            <a:off x="694559" y="1664611"/>
            <a:ext cx="2881126" cy="45719"/>
          </a:xfrm>
          <a:prstGeom prst="rect">
            <a:avLst/>
          </a:prstGeom>
          <a:solidFill>
            <a:srgbClr val="F0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DB7058-512A-067E-4366-DD2BEDCC167F}"/>
              </a:ext>
            </a:extLst>
          </p:cNvPr>
          <p:cNvSpPr/>
          <p:nvPr/>
        </p:nvSpPr>
        <p:spPr>
          <a:xfrm>
            <a:off x="694559" y="5763178"/>
            <a:ext cx="2881126" cy="45719"/>
          </a:xfrm>
          <a:prstGeom prst="rect">
            <a:avLst/>
          </a:prstGeom>
          <a:solidFill>
            <a:srgbClr val="F0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A692E-62EC-9BC1-7BE6-4AD681D2E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686" y="2017372"/>
            <a:ext cx="638175" cy="638175"/>
          </a:xfrm>
          <a:prstGeom prst="rect">
            <a:avLst/>
          </a:prstGeom>
        </p:spPr>
      </p:pic>
      <p:sp>
        <p:nvSpPr>
          <p:cNvPr id="9" name="Google Shape;119;p6">
            <a:extLst>
              <a:ext uri="{FF2B5EF4-FFF2-40B4-BE49-F238E27FC236}">
                <a16:creationId xmlns:a16="http://schemas.microsoft.com/office/drawing/2014/main" id="{0397871A-0060-F3B9-D1A5-1701E54A5C9D}"/>
              </a:ext>
            </a:extLst>
          </p:cNvPr>
          <p:cNvSpPr txBox="1"/>
          <p:nvPr/>
        </p:nvSpPr>
        <p:spPr>
          <a:xfrm>
            <a:off x="1448211" y="6470725"/>
            <a:ext cx="1076855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Source: Ipsos iris Online Audience Measurement Service April 2026 (year on year April 2025 v April 2026), Age 14+, PC/laptop/smartphone/tablet, supermarket subcategory, audience (000), average time pp (minutes)</a:t>
            </a:r>
            <a:endParaRPr dirty="0">
              <a:latin typeface="Futura PT Book" panose="020B05020202040203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EF90B-F362-A95C-A322-1E32DDC4B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621" y="1821279"/>
            <a:ext cx="7193358" cy="37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7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F9E81-C47F-02FE-A7F7-99FD96AB0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AC9003-D3B5-2931-EE45-9365F407BD10}"/>
              </a:ext>
            </a:extLst>
          </p:cNvPr>
          <p:cNvSpPr/>
          <p:nvPr/>
        </p:nvSpPr>
        <p:spPr>
          <a:xfrm>
            <a:off x="1" y="6290839"/>
            <a:ext cx="12191999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68082E8-EBB4-1F46-0A1F-ED2444888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E55E953E-8D2F-316A-BDB0-0F8C8E870D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4560" y="524387"/>
            <a:ext cx="11162160" cy="97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200"/>
            </a:pPr>
            <a:r>
              <a:rPr lang="en-US" sz="2800" b="1" dirty="0">
                <a:latin typeface="Futura PT Demi" panose="020B0502020204020303" pitchFamily="34" charset="77"/>
              </a:rPr>
              <a:t>Australians are seeking more value through retailer loyalty</a:t>
            </a:r>
            <a:br>
              <a:rPr lang="en-US" sz="2800" b="1" dirty="0">
                <a:latin typeface="Futura PT Demi" panose="020B0502020204020303" pitchFamily="34" charset="77"/>
              </a:rPr>
            </a:br>
            <a:r>
              <a:rPr lang="en-US" sz="2800" b="1" dirty="0">
                <a:latin typeface="Futura PT Demi" panose="020B0502020204020303" pitchFamily="34" charset="77"/>
              </a:rPr>
              <a:t>and rewards programs</a:t>
            </a:r>
            <a:endParaRPr sz="2800" b="1" dirty="0">
              <a:latin typeface="Futura PT Demi" panose="020B0502020204020303" pitchFamily="34" charset="77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28458F1E-7E9B-1001-B9D9-A3FAF5C5B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" y="6376777"/>
            <a:ext cx="415364" cy="381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134E11-427D-42C8-BBDA-A527D5D3F5C9}"/>
              </a:ext>
            </a:extLst>
          </p:cNvPr>
          <p:cNvSpPr txBox="1"/>
          <p:nvPr/>
        </p:nvSpPr>
        <p:spPr>
          <a:xfrm>
            <a:off x="605929" y="1322599"/>
            <a:ext cx="10890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latin typeface="Futura PT Book" panose="020B0502020204020303" pitchFamily="34" charset="0"/>
              </a:rPr>
              <a:t>Australians using the Everyday Rewards website and app has increased to 11.7million in April 2026,  the highest monthly audience on record. The audience is 20% more likely to be aged 40-54.</a:t>
            </a:r>
            <a:br>
              <a:rPr lang="en-AU" sz="1800" dirty="0">
                <a:latin typeface="Futura PT Book" panose="020B0502020204020303" pitchFamily="34" charset="0"/>
              </a:rPr>
            </a:br>
            <a:endParaRPr lang="en-AU" dirty="0"/>
          </a:p>
        </p:txBody>
      </p:sp>
      <p:sp>
        <p:nvSpPr>
          <p:cNvPr id="16" name="Google Shape;119;p6">
            <a:extLst>
              <a:ext uri="{FF2B5EF4-FFF2-40B4-BE49-F238E27FC236}">
                <a16:creationId xmlns:a16="http://schemas.microsoft.com/office/drawing/2014/main" id="{D72F5098-C41D-E315-9734-52A252611AA2}"/>
              </a:ext>
            </a:extLst>
          </p:cNvPr>
          <p:cNvSpPr txBox="1"/>
          <p:nvPr/>
        </p:nvSpPr>
        <p:spPr>
          <a:xfrm>
            <a:off x="1448211" y="6470725"/>
            <a:ext cx="1076855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Source: Ipsos iris Online Audience Measurement Service April 2026 (year on year April 2025 v April 2026), Age 14+, PC/laptop/smartphone/tablet, Everyday Rewards Brand Group , audience (000), audience composition %</a:t>
            </a:r>
            <a:endParaRPr dirty="0">
              <a:latin typeface="Futura PT Book" panose="020B05020202040203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2F9FAF-5B33-A475-B65F-25FEF5A5D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68" y="2198531"/>
            <a:ext cx="10221751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2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46DCF-09CA-A7F5-E7E8-E4DB15F2D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FC3CFC4-0302-1D30-127F-F916A5DEFB37}"/>
              </a:ext>
            </a:extLst>
          </p:cNvPr>
          <p:cNvSpPr/>
          <p:nvPr/>
        </p:nvSpPr>
        <p:spPr>
          <a:xfrm>
            <a:off x="1" y="6290839"/>
            <a:ext cx="12191999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67609C1B-B690-3E30-D78B-F701730FD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1BA933A6-298E-50A0-69EC-EF070A81B4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4560" y="486908"/>
            <a:ext cx="11495238" cy="97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200"/>
            </a:pPr>
            <a:r>
              <a:rPr lang="en-US" sz="2800" b="1" dirty="0">
                <a:latin typeface="Futura PT Demi" panose="020B0502020204020303" pitchFamily="34" charset="77"/>
              </a:rPr>
              <a:t>Australians are increasingly comparing financial products</a:t>
            </a:r>
            <a:br>
              <a:rPr lang="en-US" sz="2800" b="1" dirty="0">
                <a:latin typeface="Futura PT Demi" panose="020B0502020204020303" pitchFamily="34" charset="77"/>
              </a:rPr>
            </a:br>
            <a:r>
              <a:rPr lang="en-US" sz="2800" b="1" dirty="0">
                <a:latin typeface="Futura PT Demi" panose="020B0502020204020303" pitchFamily="34" charset="77"/>
              </a:rPr>
              <a:t>to manage cost-of-living pressures</a:t>
            </a:r>
            <a:endParaRPr sz="2800" b="1" dirty="0">
              <a:latin typeface="Futura PT Demi" panose="020B0502020204020303" pitchFamily="34" charset="77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C39861A-2DCB-D1EF-010B-475FD1EB2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" y="6376777"/>
            <a:ext cx="415364" cy="381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7FC47E-DE59-B291-76FC-996E97EB25EA}"/>
              </a:ext>
            </a:extLst>
          </p:cNvPr>
          <p:cNvSpPr txBox="1"/>
          <p:nvPr/>
        </p:nvSpPr>
        <p:spPr>
          <a:xfrm>
            <a:off x="590415" y="3172691"/>
            <a:ext cx="26295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utura PT Book" panose="020B0502020204020303" pitchFamily="34" charset="0"/>
              </a:rPr>
              <a:t>7.3 million Australians used an online product comparison website or app (such as Finder, </a:t>
            </a:r>
            <a:r>
              <a:rPr lang="en-US" dirty="0" err="1">
                <a:latin typeface="Futura PT Book" panose="020B0502020204020303" pitchFamily="34" charset="0"/>
              </a:rPr>
              <a:t>Canstar</a:t>
            </a:r>
            <a:r>
              <a:rPr lang="en-US" dirty="0">
                <a:latin typeface="Futura PT Book" panose="020B0502020204020303" pitchFamily="34" charset="0"/>
              </a:rPr>
              <a:t>, WhistleOut) in April 2026.</a:t>
            </a:r>
          </a:p>
          <a:p>
            <a:pPr algn="ctr"/>
            <a:endParaRPr lang="en-AU" sz="1600" dirty="0">
              <a:latin typeface="Futura PT Book" panose="020B05020202040203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DCA2F1-7BB6-1901-E659-EA6B918A6D13}"/>
              </a:ext>
            </a:extLst>
          </p:cNvPr>
          <p:cNvSpPr/>
          <p:nvPr/>
        </p:nvSpPr>
        <p:spPr>
          <a:xfrm>
            <a:off x="694559" y="2037840"/>
            <a:ext cx="2521081" cy="45719"/>
          </a:xfrm>
          <a:prstGeom prst="rect">
            <a:avLst/>
          </a:prstGeom>
          <a:solidFill>
            <a:srgbClr val="F0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438E81-2A02-9029-98D8-2EC55815A40E}"/>
              </a:ext>
            </a:extLst>
          </p:cNvPr>
          <p:cNvSpPr/>
          <p:nvPr/>
        </p:nvSpPr>
        <p:spPr>
          <a:xfrm>
            <a:off x="694559" y="4970797"/>
            <a:ext cx="2521081" cy="45719"/>
          </a:xfrm>
          <a:prstGeom prst="rect">
            <a:avLst/>
          </a:prstGeom>
          <a:solidFill>
            <a:srgbClr val="F0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BF3C2-F8F7-8146-5142-498187035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078" y="2309037"/>
            <a:ext cx="638175" cy="638175"/>
          </a:xfrm>
          <a:prstGeom prst="rect">
            <a:avLst/>
          </a:prstGeom>
        </p:spPr>
      </p:pic>
      <p:sp>
        <p:nvSpPr>
          <p:cNvPr id="18" name="Google Shape;119;p6">
            <a:extLst>
              <a:ext uri="{FF2B5EF4-FFF2-40B4-BE49-F238E27FC236}">
                <a16:creationId xmlns:a16="http://schemas.microsoft.com/office/drawing/2014/main" id="{1747C868-B845-9A4D-AAD7-DE88EC7DD8D1}"/>
              </a:ext>
            </a:extLst>
          </p:cNvPr>
          <p:cNvSpPr txBox="1"/>
          <p:nvPr/>
        </p:nvSpPr>
        <p:spPr>
          <a:xfrm>
            <a:off x="1448211" y="6470725"/>
            <a:ext cx="1076855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Source: Ipsos iris Online Audience Measurement Service April 2026 (year on year April 2025 v April 2026), Age 14+, PC/laptop/smartphone/tablet, Comparison of Products and Services subcategory, </a:t>
            </a:r>
            <a:b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</a:br>
            <a:r>
              <a:rPr lang="en-US" sz="900" dirty="0" err="1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Canstar</a:t>
            </a:r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 Brand Group, Budget Direct Brand Group, audience (000)</a:t>
            </a:r>
            <a:endParaRPr dirty="0">
              <a:latin typeface="Futura PT Book" panose="020B0502020204020303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FB1B06-8109-6297-B065-D765CC78F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640" y="1887203"/>
            <a:ext cx="7887801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21AE6-8C59-9DFD-D510-B478F4B2E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23CD1-6666-B1B6-FFF1-A68611283F40}"/>
              </a:ext>
            </a:extLst>
          </p:cNvPr>
          <p:cNvSpPr/>
          <p:nvPr/>
        </p:nvSpPr>
        <p:spPr>
          <a:xfrm>
            <a:off x="1" y="6290839"/>
            <a:ext cx="12191999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66579C9-8926-35FC-C43A-6B02AA83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  <p:sp>
        <p:nvSpPr>
          <p:cNvPr id="4" name="Google Shape;50;p2">
            <a:extLst>
              <a:ext uri="{FF2B5EF4-FFF2-40B4-BE49-F238E27FC236}">
                <a16:creationId xmlns:a16="http://schemas.microsoft.com/office/drawing/2014/main" id="{0A682817-F8FE-D041-DE80-9413235541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4560" y="524387"/>
            <a:ext cx="11162160" cy="97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200"/>
            </a:pPr>
            <a:r>
              <a:rPr lang="en-US" sz="2800" b="1" dirty="0">
                <a:latin typeface="Futura PT Demi" panose="020B0502020204020303" pitchFamily="34" charset="77"/>
              </a:rPr>
              <a:t>Australians are turning to cashback programs to offset rising costs</a:t>
            </a:r>
            <a:endParaRPr sz="2800" b="1" dirty="0">
              <a:latin typeface="Futura PT Demi" panose="020B0502020204020303" pitchFamily="34" charset="77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27F43EE5-D88E-BBC4-1943-96AEC2F4A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7" y="6376777"/>
            <a:ext cx="415364" cy="381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E42096-F2BB-D051-5F03-6E67D926E42B}"/>
              </a:ext>
            </a:extLst>
          </p:cNvPr>
          <p:cNvSpPr txBox="1"/>
          <p:nvPr/>
        </p:nvSpPr>
        <p:spPr>
          <a:xfrm>
            <a:off x="605930" y="1050455"/>
            <a:ext cx="10890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dirty="0">
                <a:latin typeface="Futura PT Book" panose="020B0502020204020303" pitchFamily="34" charset="0"/>
              </a:rPr>
              <a:t>Australians using the </a:t>
            </a:r>
            <a:r>
              <a:rPr lang="en-AU" sz="1800" dirty="0" err="1">
                <a:latin typeface="Futura PT Book" panose="020B0502020204020303" pitchFamily="34" charset="0"/>
              </a:rPr>
              <a:t>Shopback</a:t>
            </a:r>
            <a:r>
              <a:rPr lang="en-AU" sz="1800" dirty="0">
                <a:latin typeface="Futura PT Book" panose="020B0502020204020303" pitchFamily="34" charset="0"/>
              </a:rPr>
              <a:t> website and app has increased to </a:t>
            </a:r>
            <a:r>
              <a:rPr lang="en-AU" dirty="0">
                <a:latin typeface="Futura PT Book" panose="020B0502020204020303" pitchFamily="34" charset="0"/>
              </a:rPr>
              <a:t>nearly 6.4 </a:t>
            </a:r>
            <a:r>
              <a:rPr lang="en-AU" sz="1800" dirty="0">
                <a:latin typeface="Futura PT Book" panose="020B0502020204020303" pitchFamily="34" charset="0"/>
              </a:rPr>
              <a:t>million in April 2026, up 42% year on year.  </a:t>
            </a:r>
            <a:r>
              <a:rPr lang="en-AU" dirty="0">
                <a:latin typeface="Futura PT Book" panose="020B0502020204020303" pitchFamily="34" charset="0"/>
              </a:rPr>
              <a:t>Two-thirds of the audience are aged 25-54.</a:t>
            </a:r>
            <a:endParaRPr lang="en-AU" dirty="0"/>
          </a:p>
        </p:txBody>
      </p:sp>
      <p:sp>
        <p:nvSpPr>
          <p:cNvPr id="16" name="Google Shape;119;p6">
            <a:extLst>
              <a:ext uri="{FF2B5EF4-FFF2-40B4-BE49-F238E27FC236}">
                <a16:creationId xmlns:a16="http://schemas.microsoft.com/office/drawing/2014/main" id="{FFA6F9CF-0F3F-F04B-E203-8F47AC7C99EC}"/>
              </a:ext>
            </a:extLst>
          </p:cNvPr>
          <p:cNvSpPr txBox="1"/>
          <p:nvPr/>
        </p:nvSpPr>
        <p:spPr>
          <a:xfrm>
            <a:off x="1448211" y="6470725"/>
            <a:ext cx="1076855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Source: Ipsos iris Online Audience Measurement Service April 2026 (year on year April 2025 v April 2026), Age 14+, PC/laptop/smartphone/tablet, </a:t>
            </a:r>
            <a:r>
              <a:rPr lang="en-US" sz="900" dirty="0" err="1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Shopback</a:t>
            </a:r>
            <a:r>
              <a:rPr lang="en-US" sz="900" dirty="0">
                <a:solidFill>
                  <a:schemeClr val="dk1"/>
                </a:solidFill>
                <a:latin typeface="Futura PT Book" panose="020B0502020204020303" pitchFamily="34" charset="77"/>
                <a:cs typeface="Poppins"/>
              </a:rPr>
              <a:t> Brand Group , audience (000), audience composition %</a:t>
            </a:r>
            <a:endParaRPr dirty="0">
              <a:latin typeface="Futura PT Book" panose="020B05020202040203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9D95F-09E2-7470-C170-4CA071EBB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56" y="2044645"/>
            <a:ext cx="9764488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0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8BFD89-F725-D26E-DD2C-6A3373271436}"/>
              </a:ext>
            </a:extLst>
          </p:cNvPr>
          <p:cNvSpPr/>
          <p:nvPr/>
        </p:nvSpPr>
        <p:spPr>
          <a:xfrm>
            <a:off x="-24765" y="6287090"/>
            <a:ext cx="12237361" cy="583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DDC4B-3974-FCDE-B3E6-A30703CA9239}"/>
              </a:ext>
            </a:extLst>
          </p:cNvPr>
          <p:cNvSpPr txBox="1"/>
          <p:nvPr/>
        </p:nvSpPr>
        <p:spPr>
          <a:xfrm>
            <a:off x="605930" y="1268730"/>
            <a:ext cx="1089074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04B4A"/>
                </a:solidFill>
                <a:effectLst/>
                <a:uLnTx/>
                <a:uFillTx/>
                <a:latin typeface="Futura PT Bold" panose="020B0902020204020203" pitchFamily="34" charset="0"/>
                <a:ea typeface="+mn-ea"/>
                <a:cs typeface="Poppins"/>
                <a:sym typeface="Poppins"/>
              </a:rPr>
              <a:t>Ipsos iris, IAB endorsed digital audience measurement currency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Ipsos iris is the IAB Australia endorsed digital content measurement system for the planning, buying, and reporting of digital audiences in Australia.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Ipsos iris is an inclusive, standardised currency providing a level playing field for comparison of digital audience reach and characteristics, along with other insights about Australians aged 14+ who access the wide variety of digital content and services on Smartphone, PC/Laptop, Tablet and CTV devices.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Ipsos iris brings a hybrid methodology combining metered data from a high quality, nationally representative, single-source passive panel with site-centric census measurement.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Ipsos conducts an establishment survey of 12,000 Australians aged 14 and over per annum to capture their digital device ownership and usage at both a household and personal level.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The survey is designed to create a digital universe on which to project online audiences and to provide panel recruitment targets covering demographics and device type ownership and usage.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Data from the Ipsos iris digital currency and from the establishment survey is included in these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nickable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 charts.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Further insights and information on Ipsos iris is available at -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  <a:hlinkClick r:id="rId3"/>
              </a:rPr>
              <a:t>iris-au.ipsos.com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</a:rPr>
              <a:t>Monthly rankings are available at 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Poppins"/>
                <a:hlinkClick r:id="rId4"/>
              </a:rPr>
              <a:t>iris-au.Ipsos.com/rankings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Poppin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F04B4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Poppins"/>
            </a:endParaRPr>
          </a:p>
        </p:txBody>
      </p:sp>
      <p:sp>
        <p:nvSpPr>
          <p:cNvPr id="5" name="Google Shape;50;p2">
            <a:extLst>
              <a:ext uri="{FF2B5EF4-FFF2-40B4-BE49-F238E27FC236}">
                <a16:creationId xmlns:a16="http://schemas.microsoft.com/office/drawing/2014/main" id="{4E66A2D3-704B-6AD4-BCD8-B653DFDE5FA5}"/>
              </a:ext>
            </a:extLst>
          </p:cNvPr>
          <p:cNvSpPr txBox="1">
            <a:spLocks/>
          </p:cNvSpPr>
          <p:nvPr/>
        </p:nvSpPr>
        <p:spPr>
          <a:xfrm>
            <a:off x="605930" y="548640"/>
            <a:ext cx="2788586" cy="4017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200"/>
              <a:buFont typeface="Poppins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Demi" panose="020B0502020204020303" pitchFamily="34" charset="77"/>
                <a:ea typeface="+mj-ea"/>
                <a:cs typeface="+mj-cs"/>
              </a:rPr>
              <a:t>source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0E3FEEF-0183-5AB1-A8E7-FDF0EF0A6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53" y="6231690"/>
            <a:ext cx="543354" cy="724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6167</TotalTime>
  <Words>793</Words>
  <Application>Microsoft Office PowerPoint</Application>
  <PresentationFormat>Widescreen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Futura PT Bold</vt:lpstr>
      <vt:lpstr>Futura PT Book</vt:lpstr>
      <vt:lpstr>Futura PT Demi</vt:lpstr>
      <vt:lpstr>Poppins</vt:lpstr>
      <vt:lpstr>Office Theme</vt:lpstr>
      <vt:lpstr>PowerPoint Presentation</vt:lpstr>
      <vt:lpstr>57% of Australians have switched a provider due to price increases</vt:lpstr>
      <vt:lpstr>retailer websites and apps are helping Australians navigate cost-of-living pressures</vt:lpstr>
      <vt:lpstr>time spent on supermarket websites and apps is rising as Australians seek value and ways to control spending</vt:lpstr>
      <vt:lpstr>Australians are seeking more value through retailer loyalty and rewards programs</vt:lpstr>
      <vt:lpstr>Australians are increasingly comparing financial products to manage cost-of-living pressures</vt:lpstr>
      <vt:lpstr>Australians are turning to cashback programs to offset rising costs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Mallia</dc:creator>
  <cp:lastModifiedBy>Natalie Stanbury</cp:lastModifiedBy>
  <cp:revision>316</cp:revision>
  <dcterms:created xsi:type="dcterms:W3CDTF">2023-02-21T05:50:13Z</dcterms:created>
  <dcterms:modified xsi:type="dcterms:W3CDTF">2026-05-27T06:55:05Z</dcterms:modified>
</cp:coreProperties>
</file>